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2" r:id="rId3"/>
    <p:sldMasterId id="2147483694" r:id="rId4"/>
    <p:sldMasterId id="2147483702" r:id="rId5"/>
    <p:sldMasterId id="2147483708" r:id="rId6"/>
    <p:sldMasterId id="2147483720" r:id="rId7"/>
  </p:sldMasterIdLst>
  <p:notesMasterIdLst>
    <p:notesMasterId r:id="rId44"/>
  </p:notesMasterIdLst>
  <p:sldIdLst>
    <p:sldId id="283" r:id="rId8"/>
    <p:sldId id="272" r:id="rId9"/>
    <p:sldId id="1370" r:id="rId10"/>
    <p:sldId id="1371" r:id="rId11"/>
    <p:sldId id="1372" r:id="rId12"/>
    <p:sldId id="1373" r:id="rId13"/>
    <p:sldId id="1374" r:id="rId14"/>
    <p:sldId id="1375" r:id="rId15"/>
    <p:sldId id="1376" r:id="rId16"/>
    <p:sldId id="1377" r:id="rId17"/>
    <p:sldId id="1378" r:id="rId18"/>
    <p:sldId id="1379" r:id="rId19"/>
    <p:sldId id="1380" r:id="rId20"/>
    <p:sldId id="1381" r:id="rId21"/>
    <p:sldId id="1382" r:id="rId22"/>
    <p:sldId id="1383" r:id="rId23"/>
    <p:sldId id="1384" r:id="rId24"/>
    <p:sldId id="1385" r:id="rId25"/>
    <p:sldId id="1386" r:id="rId26"/>
    <p:sldId id="261" r:id="rId27"/>
    <p:sldId id="1387" r:id="rId28"/>
    <p:sldId id="1388" r:id="rId29"/>
    <p:sldId id="1389" r:id="rId30"/>
    <p:sldId id="1391" r:id="rId31"/>
    <p:sldId id="1392" r:id="rId32"/>
    <p:sldId id="1394" r:id="rId33"/>
    <p:sldId id="1395" r:id="rId34"/>
    <p:sldId id="1396" r:id="rId35"/>
    <p:sldId id="1397" r:id="rId36"/>
    <p:sldId id="1398" r:id="rId37"/>
    <p:sldId id="1400" r:id="rId38"/>
    <p:sldId id="1404" r:id="rId39"/>
    <p:sldId id="545" r:id="rId40"/>
    <p:sldId id="1405" r:id="rId41"/>
    <p:sldId id="1406" r:id="rId42"/>
    <p:sldId id="341" r:id="rId43"/>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prod006\UTSDARS\01.%20Estudios%20y%20proyectos\Campa&#241;a%20de%20Invierno\CAMP.%20INV.%202019%20PLANILL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prod006\UTSDARS\01.%20Estudios%20y%20proyectos\Campa&#241;a%20de%20Invierno\CAMP.%20INV.%202019%20PLANILL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128457844899556E-2"/>
          <c:y val="3.4222116716747311E-2"/>
          <c:w val="0.90723069075713525"/>
          <c:h val="0.76359925787799809"/>
        </c:manualLayout>
      </c:layout>
      <c:lineChart>
        <c:grouping val="standard"/>
        <c:varyColors val="0"/>
        <c:ser>
          <c:idx val="2"/>
          <c:order val="0"/>
          <c:tx>
            <c:v>2015</c:v>
          </c:tx>
          <c:spPr>
            <a:ln w="50800"/>
          </c:spPr>
          <c:marker>
            <c:symbol val="none"/>
          </c:marker>
          <c:val>
            <c:numRef>
              <c:f>DATOS!$B$3:$B$42</c:f>
              <c:numCache>
                <c:formatCode>General</c:formatCode>
                <c:ptCount val="40"/>
                <c:pt idx="0">
                  <c:v>61</c:v>
                </c:pt>
                <c:pt idx="1">
                  <c:v>49</c:v>
                </c:pt>
                <c:pt idx="2">
                  <c:v>61</c:v>
                </c:pt>
                <c:pt idx="3">
                  <c:v>52</c:v>
                </c:pt>
                <c:pt idx="4">
                  <c:v>61</c:v>
                </c:pt>
                <c:pt idx="5">
                  <c:v>70</c:v>
                </c:pt>
                <c:pt idx="6">
                  <c:v>78</c:v>
                </c:pt>
                <c:pt idx="7">
                  <c:v>83</c:v>
                </c:pt>
                <c:pt idx="8">
                  <c:v>90</c:v>
                </c:pt>
                <c:pt idx="9">
                  <c:v>102</c:v>
                </c:pt>
                <c:pt idx="10">
                  <c:v>132</c:v>
                </c:pt>
                <c:pt idx="11">
                  <c:v>135</c:v>
                </c:pt>
                <c:pt idx="12">
                  <c:v>144</c:v>
                </c:pt>
                <c:pt idx="13">
                  <c:v>146</c:v>
                </c:pt>
                <c:pt idx="14">
                  <c:v>152</c:v>
                </c:pt>
                <c:pt idx="15">
                  <c:v>153</c:v>
                </c:pt>
                <c:pt idx="16">
                  <c:v>208</c:v>
                </c:pt>
                <c:pt idx="17">
                  <c:v>168</c:v>
                </c:pt>
                <c:pt idx="18">
                  <c:v>181</c:v>
                </c:pt>
                <c:pt idx="19">
                  <c:v>216</c:v>
                </c:pt>
                <c:pt idx="20">
                  <c:v>174</c:v>
                </c:pt>
                <c:pt idx="21">
                  <c:v>177</c:v>
                </c:pt>
                <c:pt idx="22">
                  <c:v>162</c:v>
                </c:pt>
                <c:pt idx="23">
                  <c:v>176</c:v>
                </c:pt>
                <c:pt idx="24">
                  <c:v>217</c:v>
                </c:pt>
                <c:pt idx="25">
                  <c:v>237</c:v>
                </c:pt>
                <c:pt idx="26">
                  <c:v>324</c:v>
                </c:pt>
                <c:pt idx="27">
                  <c:v>354</c:v>
                </c:pt>
                <c:pt idx="28">
                  <c:v>365</c:v>
                </c:pt>
                <c:pt idx="29">
                  <c:v>314</c:v>
                </c:pt>
                <c:pt idx="30">
                  <c:v>346</c:v>
                </c:pt>
                <c:pt idx="31">
                  <c:v>356</c:v>
                </c:pt>
                <c:pt idx="32">
                  <c:v>372</c:v>
                </c:pt>
                <c:pt idx="33">
                  <c:v>328</c:v>
                </c:pt>
                <c:pt idx="34">
                  <c:v>319</c:v>
                </c:pt>
                <c:pt idx="35">
                  <c:v>318</c:v>
                </c:pt>
                <c:pt idx="36">
                  <c:v>276</c:v>
                </c:pt>
                <c:pt idx="37">
                  <c:v>293</c:v>
                </c:pt>
                <c:pt idx="38">
                  <c:v>223</c:v>
                </c:pt>
                <c:pt idx="39">
                  <c:v>228</c:v>
                </c:pt>
              </c:numCache>
            </c:numRef>
          </c:val>
          <c:smooth val="0"/>
        </c:ser>
        <c:ser>
          <c:idx val="3"/>
          <c:order val="1"/>
          <c:tx>
            <c:v>2016</c:v>
          </c:tx>
          <c:spPr>
            <a:ln w="50800"/>
          </c:spPr>
          <c:marker>
            <c:symbol val="none"/>
          </c:marker>
          <c:val>
            <c:numRef>
              <c:f>DATOS!$C$3:$C$42</c:f>
              <c:numCache>
                <c:formatCode>General</c:formatCode>
                <c:ptCount val="40"/>
                <c:pt idx="0">
                  <c:v>90</c:v>
                </c:pt>
                <c:pt idx="1">
                  <c:v>84</c:v>
                </c:pt>
                <c:pt idx="2">
                  <c:v>123</c:v>
                </c:pt>
                <c:pt idx="3">
                  <c:v>101</c:v>
                </c:pt>
                <c:pt idx="4">
                  <c:v>75</c:v>
                </c:pt>
                <c:pt idx="5">
                  <c:v>90</c:v>
                </c:pt>
                <c:pt idx="6">
                  <c:v>110</c:v>
                </c:pt>
                <c:pt idx="7">
                  <c:v>97</c:v>
                </c:pt>
                <c:pt idx="8">
                  <c:v>114</c:v>
                </c:pt>
                <c:pt idx="9">
                  <c:v>123</c:v>
                </c:pt>
                <c:pt idx="10">
                  <c:v>193</c:v>
                </c:pt>
                <c:pt idx="11">
                  <c:v>276</c:v>
                </c:pt>
                <c:pt idx="12">
                  <c:v>200</c:v>
                </c:pt>
                <c:pt idx="13">
                  <c:v>206</c:v>
                </c:pt>
                <c:pt idx="14">
                  <c:v>224</c:v>
                </c:pt>
                <c:pt idx="15">
                  <c:v>234</c:v>
                </c:pt>
                <c:pt idx="16">
                  <c:v>220</c:v>
                </c:pt>
                <c:pt idx="17">
                  <c:v>227</c:v>
                </c:pt>
                <c:pt idx="18">
                  <c:v>255</c:v>
                </c:pt>
                <c:pt idx="19">
                  <c:v>250</c:v>
                </c:pt>
                <c:pt idx="20">
                  <c:v>287</c:v>
                </c:pt>
                <c:pt idx="21">
                  <c:v>300</c:v>
                </c:pt>
                <c:pt idx="22">
                  <c:v>301</c:v>
                </c:pt>
                <c:pt idx="23">
                  <c:v>437</c:v>
                </c:pt>
                <c:pt idx="24">
                  <c:v>531</c:v>
                </c:pt>
                <c:pt idx="25">
                  <c:v>647</c:v>
                </c:pt>
                <c:pt idx="26">
                  <c:v>655</c:v>
                </c:pt>
                <c:pt idx="27">
                  <c:v>664</c:v>
                </c:pt>
                <c:pt idx="28">
                  <c:v>612</c:v>
                </c:pt>
                <c:pt idx="29">
                  <c:v>519</c:v>
                </c:pt>
                <c:pt idx="30">
                  <c:v>439</c:v>
                </c:pt>
                <c:pt idx="31">
                  <c:v>474</c:v>
                </c:pt>
                <c:pt idx="32">
                  <c:v>437</c:v>
                </c:pt>
                <c:pt idx="33">
                  <c:v>394</c:v>
                </c:pt>
                <c:pt idx="34">
                  <c:v>380</c:v>
                </c:pt>
                <c:pt idx="35">
                  <c:v>379</c:v>
                </c:pt>
                <c:pt idx="36">
                  <c:v>320</c:v>
                </c:pt>
                <c:pt idx="37">
                  <c:v>328</c:v>
                </c:pt>
                <c:pt idx="38">
                  <c:v>239</c:v>
                </c:pt>
                <c:pt idx="39">
                  <c:v>240</c:v>
                </c:pt>
              </c:numCache>
            </c:numRef>
          </c:val>
          <c:smooth val="0"/>
        </c:ser>
        <c:ser>
          <c:idx val="4"/>
          <c:order val="2"/>
          <c:tx>
            <c:v>2017</c:v>
          </c:tx>
          <c:spPr>
            <a:ln w="50800"/>
          </c:spPr>
          <c:marker>
            <c:symbol val="none"/>
          </c:marker>
          <c:val>
            <c:numRef>
              <c:f>DATOS!$D$3:$D$42</c:f>
              <c:numCache>
                <c:formatCode>General</c:formatCode>
                <c:ptCount val="40"/>
                <c:pt idx="0">
                  <c:v>119</c:v>
                </c:pt>
                <c:pt idx="1">
                  <c:v>93</c:v>
                </c:pt>
                <c:pt idx="2">
                  <c:v>100</c:v>
                </c:pt>
                <c:pt idx="3">
                  <c:v>112</c:v>
                </c:pt>
                <c:pt idx="4">
                  <c:v>127</c:v>
                </c:pt>
                <c:pt idx="5">
                  <c:v>101</c:v>
                </c:pt>
                <c:pt idx="6">
                  <c:v>110</c:v>
                </c:pt>
                <c:pt idx="7">
                  <c:v>97</c:v>
                </c:pt>
                <c:pt idx="8">
                  <c:v>114</c:v>
                </c:pt>
                <c:pt idx="9">
                  <c:v>111</c:v>
                </c:pt>
                <c:pt idx="10">
                  <c:v>213</c:v>
                </c:pt>
                <c:pt idx="11">
                  <c:v>261</c:v>
                </c:pt>
                <c:pt idx="12">
                  <c:v>232</c:v>
                </c:pt>
                <c:pt idx="13">
                  <c:v>236</c:v>
                </c:pt>
                <c:pt idx="14">
                  <c:v>268</c:v>
                </c:pt>
                <c:pt idx="15">
                  <c:v>264</c:v>
                </c:pt>
                <c:pt idx="16">
                  <c:v>250</c:v>
                </c:pt>
                <c:pt idx="17">
                  <c:v>292</c:v>
                </c:pt>
                <c:pt idx="18">
                  <c:v>264</c:v>
                </c:pt>
                <c:pt idx="19">
                  <c:v>352</c:v>
                </c:pt>
                <c:pt idx="20">
                  <c:v>439</c:v>
                </c:pt>
                <c:pt idx="21">
                  <c:v>528</c:v>
                </c:pt>
                <c:pt idx="22">
                  <c:v>585</c:v>
                </c:pt>
                <c:pt idx="23">
                  <c:v>866</c:v>
                </c:pt>
                <c:pt idx="24">
                  <c:v>848</c:v>
                </c:pt>
                <c:pt idx="25">
                  <c:v>726</c:v>
                </c:pt>
                <c:pt idx="26">
                  <c:v>649</c:v>
                </c:pt>
                <c:pt idx="27">
                  <c:v>639</c:v>
                </c:pt>
                <c:pt idx="28">
                  <c:v>478</c:v>
                </c:pt>
                <c:pt idx="29">
                  <c:v>399</c:v>
                </c:pt>
                <c:pt idx="30">
                  <c:v>356</c:v>
                </c:pt>
                <c:pt idx="31">
                  <c:v>440</c:v>
                </c:pt>
                <c:pt idx="32">
                  <c:v>457</c:v>
                </c:pt>
                <c:pt idx="33">
                  <c:v>401</c:v>
                </c:pt>
                <c:pt idx="34">
                  <c:v>299</c:v>
                </c:pt>
                <c:pt idx="35">
                  <c:v>300</c:v>
                </c:pt>
                <c:pt idx="36">
                  <c:v>260</c:v>
                </c:pt>
                <c:pt idx="37">
                  <c:v>260</c:v>
                </c:pt>
                <c:pt idx="38">
                  <c:v>260</c:v>
                </c:pt>
                <c:pt idx="39">
                  <c:v>260</c:v>
                </c:pt>
              </c:numCache>
            </c:numRef>
          </c:val>
          <c:smooth val="0"/>
        </c:ser>
        <c:ser>
          <c:idx val="5"/>
          <c:order val="3"/>
          <c:tx>
            <c:v>2018</c:v>
          </c:tx>
          <c:spPr>
            <a:ln w="50800"/>
          </c:spPr>
          <c:marker>
            <c:symbol val="none"/>
          </c:marker>
          <c:val>
            <c:numRef>
              <c:f>DATOS!$E$3:$E$42</c:f>
              <c:numCache>
                <c:formatCode>General</c:formatCode>
                <c:ptCount val="40"/>
                <c:pt idx="0">
                  <c:v>116</c:v>
                </c:pt>
                <c:pt idx="1">
                  <c:v>125</c:v>
                </c:pt>
                <c:pt idx="2">
                  <c:v>106</c:v>
                </c:pt>
                <c:pt idx="3">
                  <c:v>129</c:v>
                </c:pt>
                <c:pt idx="4">
                  <c:v>106</c:v>
                </c:pt>
                <c:pt idx="5">
                  <c:v>113</c:v>
                </c:pt>
                <c:pt idx="6">
                  <c:v>116</c:v>
                </c:pt>
                <c:pt idx="7">
                  <c:v>131</c:v>
                </c:pt>
                <c:pt idx="8">
                  <c:v>139</c:v>
                </c:pt>
                <c:pt idx="9">
                  <c:v>160</c:v>
                </c:pt>
                <c:pt idx="10">
                  <c:v>309</c:v>
                </c:pt>
                <c:pt idx="11">
                  <c:v>299</c:v>
                </c:pt>
                <c:pt idx="12">
                  <c:v>278</c:v>
                </c:pt>
                <c:pt idx="13">
                  <c:v>264</c:v>
                </c:pt>
                <c:pt idx="14">
                  <c:v>234</c:v>
                </c:pt>
                <c:pt idx="15">
                  <c:v>281</c:v>
                </c:pt>
                <c:pt idx="16">
                  <c:v>241</c:v>
                </c:pt>
                <c:pt idx="17">
                  <c:v>291</c:v>
                </c:pt>
                <c:pt idx="18">
                  <c:v>283</c:v>
                </c:pt>
                <c:pt idx="19">
                  <c:v>313</c:v>
                </c:pt>
                <c:pt idx="20">
                  <c:v>326</c:v>
                </c:pt>
                <c:pt idx="21">
                  <c:v>357</c:v>
                </c:pt>
                <c:pt idx="22">
                  <c:v>374</c:v>
                </c:pt>
                <c:pt idx="23">
                  <c:v>474</c:v>
                </c:pt>
                <c:pt idx="24">
                  <c:v>470</c:v>
                </c:pt>
                <c:pt idx="25">
                  <c:v>500</c:v>
                </c:pt>
                <c:pt idx="26">
                  <c:v>678</c:v>
                </c:pt>
                <c:pt idx="27">
                  <c:v>650</c:v>
                </c:pt>
                <c:pt idx="28">
                  <c:v>651</c:v>
                </c:pt>
                <c:pt idx="29">
                  <c:v>505</c:v>
                </c:pt>
                <c:pt idx="30">
                  <c:v>364</c:v>
                </c:pt>
                <c:pt idx="31">
                  <c:v>387</c:v>
                </c:pt>
                <c:pt idx="32">
                  <c:v>416</c:v>
                </c:pt>
                <c:pt idx="33">
                  <c:v>429</c:v>
                </c:pt>
                <c:pt idx="34">
                  <c:v>403</c:v>
                </c:pt>
                <c:pt idx="35">
                  <c:v>326</c:v>
                </c:pt>
                <c:pt idx="36">
                  <c:v>344</c:v>
                </c:pt>
                <c:pt idx="37">
                  <c:v>354</c:v>
                </c:pt>
                <c:pt idx="38">
                  <c:v>293</c:v>
                </c:pt>
                <c:pt idx="39">
                  <c:v>205</c:v>
                </c:pt>
              </c:numCache>
            </c:numRef>
          </c:val>
          <c:smooth val="0"/>
        </c:ser>
        <c:ser>
          <c:idx val="6"/>
          <c:order val="4"/>
          <c:tx>
            <c:v>2019</c:v>
          </c:tx>
          <c:spPr>
            <a:ln w="101600">
              <a:solidFill>
                <a:srgbClr val="FF0000"/>
              </a:solidFill>
            </a:ln>
          </c:spPr>
          <c:marker>
            <c:symbol val="none"/>
          </c:marker>
          <c:val>
            <c:numRef>
              <c:f>DATOS!$F$3:$F$42</c:f>
              <c:numCache>
                <c:formatCode>General</c:formatCode>
                <c:ptCount val="40"/>
                <c:pt idx="0">
                  <c:v>123</c:v>
                </c:pt>
                <c:pt idx="1">
                  <c:v>119</c:v>
                </c:pt>
                <c:pt idx="2">
                  <c:v>109</c:v>
                </c:pt>
                <c:pt idx="3">
                  <c:v>84</c:v>
                </c:pt>
                <c:pt idx="4">
                  <c:v>91</c:v>
                </c:pt>
                <c:pt idx="5">
                  <c:v>94</c:v>
                </c:pt>
                <c:pt idx="6">
                  <c:v>96</c:v>
                </c:pt>
                <c:pt idx="7">
                  <c:v>112</c:v>
                </c:pt>
                <c:pt idx="8">
                  <c:v>93</c:v>
                </c:pt>
                <c:pt idx="9">
                  <c:v>131</c:v>
                </c:pt>
                <c:pt idx="10">
                  <c:v>198</c:v>
                </c:pt>
                <c:pt idx="11">
                  <c:v>320</c:v>
                </c:pt>
                <c:pt idx="12">
                  <c:v>254</c:v>
                </c:pt>
                <c:pt idx="13">
                  <c:v>262</c:v>
                </c:pt>
                <c:pt idx="14">
                  <c:v>260</c:v>
                </c:pt>
                <c:pt idx="15">
                  <c:v>245</c:v>
                </c:pt>
                <c:pt idx="16">
                  <c:v>298</c:v>
                </c:pt>
                <c:pt idx="17">
                  <c:v>319</c:v>
                </c:pt>
                <c:pt idx="18">
                  <c:v>352</c:v>
                </c:pt>
                <c:pt idx="19">
                  <c:v>413</c:v>
                </c:pt>
                <c:pt idx="20">
                  <c:v>422</c:v>
                </c:pt>
                <c:pt idx="21">
                  <c:v>501</c:v>
                </c:pt>
                <c:pt idx="22">
                  <c:v>535</c:v>
                </c:pt>
                <c:pt idx="23">
                  <c:v>769</c:v>
                </c:pt>
                <c:pt idx="24">
                  <c:v>815</c:v>
                </c:pt>
                <c:pt idx="25">
                  <c:v>891</c:v>
                </c:pt>
                <c:pt idx="26">
                  <c:v>711</c:v>
                </c:pt>
                <c:pt idx="27">
                  <c:v>785</c:v>
                </c:pt>
                <c:pt idx="28">
                  <c:v>670</c:v>
                </c:pt>
                <c:pt idx="29">
                  <c:v>516</c:v>
                </c:pt>
                <c:pt idx="30">
                  <c:v>415</c:v>
                </c:pt>
                <c:pt idx="31">
                  <c:v>412</c:v>
                </c:pt>
                <c:pt idx="32">
                  <c:v>518</c:v>
                </c:pt>
                <c:pt idx="33">
                  <c:v>390</c:v>
                </c:pt>
                <c:pt idx="34">
                  <c:v>352</c:v>
                </c:pt>
              </c:numCache>
            </c:numRef>
          </c:val>
          <c:smooth val="0"/>
        </c:ser>
        <c:dLbls>
          <c:showLegendKey val="0"/>
          <c:showVal val="0"/>
          <c:showCatName val="0"/>
          <c:showSerName val="0"/>
          <c:showPercent val="0"/>
          <c:showBubbleSize val="0"/>
        </c:dLbls>
        <c:dropLines/>
        <c:smooth val="0"/>
        <c:axId val="517964456"/>
        <c:axId val="517964848"/>
      </c:lineChart>
      <c:catAx>
        <c:axId val="517964456"/>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s-CL" dirty="0"/>
                  <a:t>SEMANA EPIDEMIOLOGICA</a:t>
                </a:r>
              </a:p>
            </c:rich>
          </c:tx>
          <c:layout>
            <c:manualLayout>
              <c:xMode val="edge"/>
              <c:yMode val="edge"/>
              <c:x val="0.43489795480250248"/>
              <c:y val="0.86528279069749958"/>
            </c:manualLayout>
          </c:layout>
          <c:overlay val="0"/>
        </c:title>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s-CL"/>
          </a:p>
        </c:txPr>
        <c:crossAx val="517964848"/>
        <c:crosses val="autoZero"/>
        <c:auto val="1"/>
        <c:lblAlgn val="ctr"/>
        <c:lblOffset val="100"/>
        <c:noMultiLvlLbl val="0"/>
      </c:catAx>
      <c:valAx>
        <c:axId val="517964848"/>
        <c:scaling>
          <c:orientation val="minMax"/>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00" b="1" i="0" u="none" strike="noStrike" baseline="0">
                    <a:solidFill>
                      <a:srgbClr val="000000"/>
                    </a:solidFill>
                    <a:latin typeface="Calibri"/>
                  </a:rPr>
                  <a:t>N° CONSULTAS</a:t>
                </a:r>
              </a:p>
            </c:rich>
          </c:tx>
          <c:layout>
            <c:manualLayout>
              <c:xMode val="edge"/>
              <c:yMode val="edge"/>
              <c:x val="9.3783961345152451E-3"/>
              <c:y val="0.26014152992780665"/>
            </c:manualLayout>
          </c:layout>
          <c:overlay val="0"/>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CL"/>
          </a:p>
        </c:txPr>
        <c:crossAx val="517964456"/>
        <c:crosses val="autoZero"/>
        <c:crossBetween val="between"/>
        <c:majorUnit val="50"/>
      </c:valAx>
      <c:spPr>
        <a:ln>
          <a:solidFill>
            <a:schemeClr val="tx1"/>
          </a:solidFill>
        </a:ln>
      </c:spPr>
    </c:plotArea>
    <c:legend>
      <c:legendPos val="r"/>
      <c:layout>
        <c:manualLayout>
          <c:xMode val="edge"/>
          <c:yMode val="edge"/>
          <c:x val="6.3969112368968684E-2"/>
          <c:y val="0.93511430118854189"/>
          <c:w val="0.89401891964490865"/>
          <c:h val="4.978139637307244E-2"/>
        </c:manualLayout>
      </c:layout>
      <c:overlay val="0"/>
      <c:txPr>
        <a:bodyPr/>
        <a:lstStyle/>
        <a:p>
          <a:pPr>
            <a:defRPr sz="2400" b="1"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383448191393716E-2"/>
          <c:y val="1.5565782429416359E-2"/>
          <c:w val="0.90072966589755665"/>
          <c:h val="0.64188695435356757"/>
        </c:manualLayout>
      </c:layout>
      <c:barChart>
        <c:barDir val="bar"/>
        <c:grouping val="percentStacked"/>
        <c:varyColors val="0"/>
        <c:ser>
          <c:idx val="1"/>
          <c:order val="0"/>
          <c:tx>
            <c:strRef>
              <c:f>'DETALLE CONSULTA'!$B$1</c:f>
              <c:strCache>
                <c:ptCount val="1"/>
                <c:pt idx="0">
                  <c:v>Síntomas resfrio</c:v>
                </c:pt>
              </c:strCache>
            </c:strRef>
          </c:tx>
          <c:invertIfNegative val="0"/>
          <c:cat>
            <c:strRef>
              <c:f>'DETALLE CONSULTA'!$A$34:$A$36</c:f>
              <c:strCache>
                <c:ptCount val="3"/>
                <c:pt idx="0">
                  <c:v>S33</c:v>
                </c:pt>
                <c:pt idx="1">
                  <c:v>S34</c:v>
                </c:pt>
                <c:pt idx="2">
                  <c:v>S35</c:v>
                </c:pt>
              </c:strCache>
            </c:strRef>
          </c:cat>
          <c:val>
            <c:numRef>
              <c:f>'DETALLE CONSULTA'!$B$34:$B$36</c:f>
              <c:numCache>
                <c:formatCode>General</c:formatCode>
                <c:ptCount val="3"/>
                <c:pt idx="0">
                  <c:v>173</c:v>
                </c:pt>
                <c:pt idx="1">
                  <c:v>112</c:v>
                </c:pt>
                <c:pt idx="2">
                  <c:v>123</c:v>
                </c:pt>
              </c:numCache>
            </c:numRef>
          </c:val>
        </c:ser>
        <c:ser>
          <c:idx val="2"/>
          <c:order val="1"/>
          <c:tx>
            <c:strRef>
              <c:f>'DETALLE CONSULTA'!$C$1</c:f>
              <c:strCache>
                <c:ptCount val="1"/>
                <c:pt idx="0">
                  <c:v>Tos en el niño</c:v>
                </c:pt>
              </c:strCache>
            </c:strRef>
          </c:tx>
          <c:invertIfNegative val="0"/>
          <c:cat>
            <c:strRef>
              <c:f>'DETALLE CONSULTA'!$A$34:$A$36</c:f>
              <c:strCache>
                <c:ptCount val="3"/>
                <c:pt idx="0">
                  <c:v>S33</c:v>
                </c:pt>
                <c:pt idx="1">
                  <c:v>S34</c:v>
                </c:pt>
                <c:pt idx="2">
                  <c:v>S35</c:v>
                </c:pt>
              </c:strCache>
            </c:strRef>
          </c:cat>
          <c:val>
            <c:numRef>
              <c:f>'DETALLE CONSULTA'!$C$34:$C$36</c:f>
              <c:numCache>
                <c:formatCode>General</c:formatCode>
                <c:ptCount val="3"/>
                <c:pt idx="0">
                  <c:v>158</c:v>
                </c:pt>
                <c:pt idx="1">
                  <c:v>126</c:v>
                </c:pt>
                <c:pt idx="2">
                  <c:v>92</c:v>
                </c:pt>
              </c:numCache>
            </c:numRef>
          </c:val>
        </c:ser>
        <c:ser>
          <c:idx val="3"/>
          <c:order val="2"/>
          <c:tx>
            <c:strRef>
              <c:f>'DETALLE CONSULTA'!$D$1</c:f>
              <c:strCache>
                <c:ptCount val="1"/>
                <c:pt idx="0">
                  <c:v>Tos en el adulto</c:v>
                </c:pt>
              </c:strCache>
            </c:strRef>
          </c:tx>
          <c:invertIfNegative val="0"/>
          <c:cat>
            <c:strRef>
              <c:f>'DETALLE CONSULTA'!$A$34:$A$36</c:f>
              <c:strCache>
                <c:ptCount val="3"/>
                <c:pt idx="0">
                  <c:v>S33</c:v>
                </c:pt>
                <c:pt idx="1">
                  <c:v>S34</c:v>
                </c:pt>
                <c:pt idx="2">
                  <c:v>S35</c:v>
                </c:pt>
              </c:strCache>
            </c:strRef>
          </c:cat>
          <c:val>
            <c:numRef>
              <c:f>'DETALLE CONSULTA'!$D$34:$D$36</c:f>
              <c:numCache>
                <c:formatCode>General</c:formatCode>
                <c:ptCount val="3"/>
                <c:pt idx="0">
                  <c:v>52</c:v>
                </c:pt>
                <c:pt idx="1">
                  <c:v>40</c:v>
                </c:pt>
                <c:pt idx="2">
                  <c:v>35</c:v>
                </c:pt>
              </c:numCache>
            </c:numRef>
          </c:val>
        </c:ser>
        <c:ser>
          <c:idx val="0"/>
          <c:order val="3"/>
          <c:tx>
            <c:strRef>
              <c:f>'DETALLE CONSULTA'!$E$1</c:f>
              <c:strCache>
                <c:ptCount val="1"/>
                <c:pt idx="0">
                  <c:v>Dificultad respiratoria niño</c:v>
                </c:pt>
              </c:strCache>
            </c:strRef>
          </c:tx>
          <c:invertIfNegative val="0"/>
          <c:cat>
            <c:strRef>
              <c:f>'DETALLE CONSULTA'!$A$34:$A$36</c:f>
              <c:strCache>
                <c:ptCount val="3"/>
                <c:pt idx="0">
                  <c:v>S33</c:v>
                </c:pt>
                <c:pt idx="1">
                  <c:v>S34</c:v>
                </c:pt>
                <c:pt idx="2">
                  <c:v>S35</c:v>
                </c:pt>
              </c:strCache>
            </c:strRef>
          </c:cat>
          <c:val>
            <c:numRef>
              <c:f>'DETALLE CONSULTA'!$E$34:$E$36</c:f>
              <c:numCache>
                <c:formatCode>General</c:formatCode>
                <c:ptCount val="3"/>
                <c:pt idx="0">
                  <c:v>41</c:v>
                </c:pt>
                <c:pt idx="1">
                  <c:v>32</c:v>
                </c:pt>
                <c:pt idx="2">
                  <c:v>36</c:v>
                </c:pt>
              </c:numCache>
            </c:numRef>
          </c:val>
        </c:ser>
        <c:ser>
          <c:idx val="4"/>
          <c:order val="4"/>
          <c:tx>
            <c:strRef>
              <c:f>'DETALLE CONSULTA'!$F$1</c:f>
              <c:strCache>
                <c:ptCount val="1"/>
                <c:pt idx="0">
                  <c:v>Dificultad respiratoria adultos</c:v>
                </c:pt>
              </c:strCache>
            </c:strRef>
          </c:tx>
          <c:invertIfNegative val="0"/>
          <c:cat>
            <c:strRef>
              <c:f>'DETALLE CONSULTA'!$A$34:$A$36</c:f>
              <c:strCache>
                <c:ptCount val="3"/>
                <c:pt idx="0">
                  <c:v>S33</c:v>
                </c:pt>
                <c:pt idx="1">
                  <c:v>S34</c:v>
                </c:pt>
                <c:pt idx="2">
                  <c:v>S35</c:v>
                </c:pt>
              </c:strCache>
            </c:strRef>
          </c:cat>
          <c:val>
            <c:numRef>
              <c:f>'DETALLE CONSULTA'!$F$34:$F$36</c:f>
              <c:numCache>
                <c:formatCode>General</c:formatCode>
                <c:ptCount val="3"/>
                <c:pt idx="0">
                  <c:v>30</c:v>
                </c:pt>
                <c:pt idx="1">
                  <c:v>33</c:v>
                </c:pt>
                <c:pt idx="2">
                  <c:v>28</c:v>
                </c:pt>
              </c:numCache>
            </c:numRef>
          </c:val>
        </c:ser>
        <c:ser>
          <c:idx val="5"/>
          <c:order val="5"/>
          <c:tx>
            <c:strRef>
              <c:f>'DETALLE CONSULTA'!$G$1</c:f>
              <c:strCache>
                <c:ptCount val="1"/>
                <c:pt idx="0">
                  <c:v>Laringitis estridor laringeo</c:v>
                </c:pt>
              </c:strCache>
            </c:strRef>
          </c:tx>
          <c:invertIfNegative val="0"/>
          <c:cat>
            <c:strRef>
              <c:f>'DETALLE CONSULTA'!$A$34:$A$36</c:f>
              <c:strCache>
                <c:ptCount val="3"/>
                <c:pt idx="0">
                  <c:v>S33</c:v>
                </c:pt>
                <c:pt idx="1">
                  <c:v>S34</c:v>
                </c:pt>
                <c:pt idx="2">
                  <c:v>S35</c:v>
                </c:pt>
              </c:strCache>
            </c:strRef>
          </c:cat>
          <c:val>
            <c:numRef>
              <c:f>'DETALLE CONSULTA'!$G$34:$G$36</c:f>
              <c:numCache>
                <c:formatCode>General</c:formatCode>
                <c:ptCount val="3"/>
                <c:pt idx="0">
                  <c:v>7</c:v>
                </c:pt>
                <c:pt idx="1">
                  <c:v>7</c:v>
                </c:pt>
                <c:pt idx="2">
                  <c:v>1</c:v>
                </c:pt>
              </c:numCache>
            </c:numRef>
          </c:val>
        </c:ser>
        <c:ser>
          <c:idx val="6"/>
          <c:order val="6"/>
          <c:tx>
            <c:strRef>
              <c:f>'DETALLE CONSULTA'!$H$1</c:f>
              <c:strCache>
                <c:ptCount val="1"/>
                <c:pt idx="0">
                  <c:v>Neumonia en niños</c:v>
                </c:pt>
              </c:strCache>
            </c:strRef>
          </c:tx>
          <c:invertIfNegative val="0"/>
          <c:cat>
            <c:strRef>
              <c:f>'DETALLE CONSULTA'!$A$34:$A$36</c:f>
              <c:strCache>
                <c:ptCount val="3"/>
                <c:pt idx="0">
                  <c:v>S33</c:v>
                </c:pt>
                <c:pt idx="1">
                  <c:v>S34</c:v>
                </c:pt>
                <c:pt idx="2">
                  <c:v>S35</c:v>
                </c:pt>
              </c:strCache>
            </c:strRef>
          </c:cat>
          <c:val>
            <c:numRef>
              <c:f>'DETALLE CONSULTA'!$H$34:$H$36</c:f>
              <c:numCache>
                <c:formatCode>General</c:formatCode>
                <c:ptCount val="3"/>
                <c:pt idx="0">
                  <c:v>0</c:v>
                </c:pt>
                <c:pt idx="1">
                  <c:v>3</c:v>
                </c:pt>
                <c:pt idx="2">
                  <c:v>2</c:v>
                </c:pt>
              </c:numCache>
            </c:numRef>
          </c:val>
        </c:ser>
        <c:dLbls>
          <c:showLegendKey val="0"/>
          <c:showVal val="0"/>
          <c:showCatName val="0"/>
          <c:showSerName val="0"/>
          <c:showPercent val="0"/>
          <c:showBubbleSize val="0"/>
        </c:dLbls>
        <c:gapWidth val="75"/>
        <c:overlap val="100"/>
        <c:axId val="517965632"/>
        <c:axId val="516800248"/>
      </c:barChart>
      <c:catAx>
        <c:axId val="517965632"/>
        <c:scaling>
          <c:orientation val="minMax"/>
        </c:scaling>
        <c:delete val="0"/>
        <c:axPos val="l"/>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s-CL"/>
          </a:p>
        </c:txPr>
        <c:crossAx val="516800248"/>
        <c:crosses val="autoZero"/>
        <c:auto val="1"/>
        <c:lblAlgn val="ctr"/>
        <c:lblOffset val="100"/>
        <c:noMultiLvlLbl val="0"/>
      </c:catAx>
      <c:valAx>
        <c:axId val="516800248"/>
        <c:scaling>
          <c:orientation val="minMax"/>
        </c:scaling>
        <c:delete val="0"/>
        <c:axPos val="b"/>
        <c:majorGridlines/>
        <c:minorGridlines/>
        <c:numFmt formatCode="0%"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CL"/>
          </a:p>
        </c:txPr>
        <c:crossAx val="517965632"/>
        <c:crosses val="autoZero"/>
        <c:crossBetween val="between"/>
        <c:majorUnit val="0.1"/>
      </c:valAx>
    </c:plotArea>
    <c:legend>
      <c:legendPos val="r"/>
      <c:layout>
        <c:manualLayout>
          <c:xMode val="edge"/>
          <c:yMode val="edge"/>
          <c:x val="1.4814116202048561E-2"/>
          <c:y val="0.76196570725476587"/>
          <c:w val="0.97730163256055391"/>
          <c:h val="0.21062850284543508"/>
        </c:manualLayout>
      </c:layout>
      <c:overlay val="0"/>
      <c:txPr>
        <a:bodyPr/>
        <a:lstStyle/>
        <a:p>
          <a:pPr algn="just">
            <a:defRPr sz="1600" b="1"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ata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0.jpg"/><Relationship Id="rId7" Type="http://schemas.openxmlformats.org/officeDocument/2006/relationships/image" Target="../media/image35.jpg"/><Relationship Id="rId2" Type="http://schemas.openxmlformats.org/officeDocument/2006/relationships/image" Target="../media/image32.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Centros de vigilancia APS </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Vigilancia en Centros de Alta Complejidad</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Vigilancia</a:t>
          </a:r>
          <a:r>
            <a:rPr lang="es-CL" baseline="0" dirty="0"/>
            <a:t> Epidemiológica </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3">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3"/>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6"/>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3">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6"/>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3"/>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6"/>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3">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6"/>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3"/>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6"/>
      <dgm:spPr/>
    </dgm:pt>
  </dgm:ptLst>
  <dgm:cxnLst>
    <dgm:cxn modelId="{D2002EBD-445B-4CCC-B03D-B4AF77298AB1}" type="presOf" srcId="{F6B8337C-AA2A-4721-879E-243955754B75}" destId="{D22B91ED-E03D-4E42-B6B8-1C97DD075972}"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4BB3A297-517D-4C8C-BE61-83662F4637CD}" type="presOf" srcId="{2472F4C2-1F74-4CD7-8E33-78582B20687E}" destId="{7FB87CE9-AAE4-4FD4-B04D-3807386147A0}" srcOrd="0" destOrd="0" presId="urn:microsoft.com/office/officeart/2008/layout/HexagonCluster"/>
    <dgm:cxn modelId="{421DD747-6E09-401A-861C-3C64B73D4C19}" type="presOf" srcId="{700492AA-7839-4D4F-A229-29B0272C8579}" destId="{22F54F79-EC59-4D4C-A060-DCB64EB15CF1}" srcOrd="0" destOrd="0" presId="urn:microsoft.com/office/officeart/2008/layout/HexagonCluster"/>
    <dgm:cxn modelId="{C768A97F-B67A-462A-A533-3ECC711917BC}" srcId="{92FE7BF5-2510-458E-898A-D9F24F8C66BA}" destId="{700492AA-7839-4D4F-A229-29B0272C8579}" srcOrd="1" destOrd="0" parTransId="{D4059EF2-71EA-4639-87DC-D5C93EBADE94}" sibTransId="{0281E648-492A-4C26-9666-8B9DAD597F26}"/>
    <dgm:cxn modelId="{3281FE7A-03A1-42A7-BDAF-28FEF9FB0B6B}" type="presOf" srcId="{92FE7BF5-2510-458E-898A-D9F24F8C66BA}" destId="{23ACC3E7-6594-4B46-B5F0-058082312944}"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2AFDE0C6-BBC4-4DF9-A906-4B4A21981A60}" type="presOf" srcId="{D3E4FAFB-1E5E-4CF5-AF45-F68CA34AFBC2}" destId="{8469F3EF-046E-433B-AAA4-0EBF5223DB10}" srcOrd="0" destOrd="0" presId="urn:microsoft.com/office/officeart/2008/layout/HexagonCluster"/>
    <dgm:cxn modelId="{8C392022-FF4B-48F6-BBF2-A85C614AF7CA}" type="presOf" srcId="{C698958F-E6FB-4896-84B7-147B1FE37F34}" destId="{2652C196-4C6E-4385-9C1E-E515B66BE057}" srcOrd="0" destOrd="0" presId="urn:microsoft.com/office/officeart/2008/layout/HexagonCluster"/>
    <dgm:cxn modelId="{7761CB2F-0D42-4701-AB76-4E37F61E9CD9}" type="presOf" srcId="{0281E648-492A-4C26-9666-8B9DAD597F26}" destId="{531F8B32-7B2C-4FFD-A1B3-B57261770778}" srcOrd="0" destOrd="0" presId="urn:microsoft.com/office/officeart/2008/layout/HexagonCluster"/>
    <dgm:cxn modelId="{E107509D-2656-4A04-8797-08EECA9132B7}" type="presParOf" srcId="{23ACC3E7-6594-4B46-B5F0-058082312944}" destId="{53C31C2C-C24F-4ECE-A699-9F3C196133CF}" srcOrd="0" destOrd="0" presId="urn:microsoft.com/office/officeart/2008/layout/HexagonCluster"/>
    <dgm:cxn modelId="{C1DBF9F1-E3F6-4E14-8B65-F19AE13EA06C}" type="presParOf" srcId="{53C31C2C-C24F-4ECE-A699-9F3C196133CF}" destId="{8469F3EF-046E-433B-AAA4-0EBF5223DB10}" srcOrd="0" destOrd="0" presId="urn:microsoft.com/office/officeart/2008/layout/HexagonCluster"/>
    <dgm:cxn modelId="{5E0CBD9C-46FE-4792-8151-A2FB39909676}" type="presParOf" srcId="{23ACC3E7-6594-4B46-B5F0-058082312944}" destId="{A261ECDF-C7CA-4212-B339-B6C5D1875BE5}" srcOrd="1" destOrd="0" presId="urn:microsoft.com/office/officeart/2008/layout/HexagonCluster"/>
    <dgm:cxn modelId="{F3D2EA49-5954-4CC8-B9D9-5B0EE3FE2356}" type="presParOf" srcId="{A261ECDF-C7CA-4212-B339-B6C5D1875BE5}" destId="{F2ED6F0D-DBDB-4967-AE5D-72A6E1ED38D3}" srcOrd="0" destOrd="0" presId="urn:microsoft.com/office/officeart/2008/layout/HexagonCluster"/>
    <dgm:cxn modelId="{FB8FBE0C-4AB5-47CE-B23D-28A34DD5B370}" type="presParOf" srcId="{23ACC3E7-6594-4B46-B5F0-058082312944}" destId="{8EA77716-BA0D-4CF2-8FEE-F4216AB0C3DF}" srcOrd="2" destOrd="0" presId="urn:microsoft.com/office/officeart/2008/layout/HexagonCluster"/>
    <dgm:cxn modelId="{C5A2DAC6-CBE9-48E9-BD2B-460D0D01DC3F}" type="presParOf" srcId="{8EA77716-BA0D-4CF2-8FEE-F4216AB0C3DF}" destId="{D22B91ED-E03D-4E42-B6B8-1C97DD075972}" srcOrd="0" destOrd="0" presId="urn:microsoft.com/office/officeart/2008/layout/HexagonCluster"/>
    <dgm:cxn modelId="{F8ADBFB1-595F-4F69-A990-1B531B195D48}" type="presParOf" srcId="{23ACC3E7-6594-4B46-B5F0-058082312944}" destId="{C46DF2B5-E408-40CB-B8AE-695E0DBEE392}" srcOrd="3" destOrd="0" presId="urn:microsoft.com/office/officeart/2008/layout/HexagonCluster"/>
    <dgm:cxn modelId="{B7B25280-B7D2-413E-A173-EB0488A05D96}" type="presParOf" srcId="{C46DF2B5-E408-40CB-B8AE-695E0DBEE392}" destId="{D3EA6D1B-EDF2-45F6-B54A-BC8E1CFED038}" srcOrd="0" destOrd="0" presId="urn:microsoft.com/office/officeart/2008/layout/HexagonCluster"/>
    <dgm:cxn modelId="{4F0801C0-737C-423F-8E24-106534045E96}" type="presParOf" srcId="{23ACC3E7-6594-4B46-B5F0-058082312944}" destId="{9EF50634-87EB-42B3-AEB3-A3009B68417B}" srcOrd="4" destOrd="0" presId="urn:microsoft.com/office/officeart/2008/layout/HexagonCluster"/>
    <dgm:cxn modelId="{46971C50-D3C9-47FA-8B67-C8DA1E230794}" type="presParOf" srcId="{9EF50634-87EB-42B3-AEB3-A3009B68417B}" destId="{22F54F79-EC59-4D4C-A060-DCB64EB15CF1}" srcOrd="0" destOrd="0" presId="urn:microsoft.com/office/officeart/2008/layout/HexagonCluster"/>
    <dgm:cxn modelId="{6E97937C-505A-4548-9972-F4B6FABC25AA}" type="presParOf" srcId="{23ACC3E7-6594-4B46-B5F0-058082312944}" destId="{3B2127A6-4762-438C-A17D-A8146B63F029}" srcOrd="5" destOrd="0" presId="urn:microsoft.com/office/officeart/2008/layout/HexagonCluster"/>
    <dgm:cxn modelId="{53067AD2-3236-4C30-9FB2-6ED056D917C5}" type="presParOf" srcId="{3B2127A6-4762-438C-A17D-A8146B63F029}" destId="{71B49B8E-89AA-459F-843E-0F0BD81220AA}" srcOrd="0" destOrd="0" presId="urn:microsoft.com/office/officeart/2008/layout/HexagonCluster"/>
    <dgm:cxn modelId="{A794AEB8-7312-45A3-8F69-E4739232536B}" type="presParOf" srcId="{23ACC3E7-6594-4B46-B5F0-058082312944}" destId="{8037156A-9B3B-469E-9AD0-A5FB997E284A}" srcOrd="6" destOrd="0" presId="urn:microsoft.com/office/officeart/2008/layout/HexagonCluster"/>
    <dgm:cxn modelId="{CEB0AE62-29DC-4E77-BCA3-F6420C5F10EB}" type="presParOf" srcId="{8037156A-9B3B-469E-9AD0-A5FB997E284A}" destId="{531F8B32-7B2C-4FFD-A1B3-B57261770778}" srcOrd="0" destOrd="0" presId="urn:microsoft.com/office/officeart/2008/layout/HexagonCluster"/>
    <dgm:cxn modelId="{01934F6F-BEFD-4513-A238-968D1B52E8D4}" type="presParOf" srcId="{23ACC3E7-6594-4B46-B5F0-058082312944}" destId="{84351B70-B22D-4736-9085-6959F31608B0}" srcOrd="7" destOrd="0" presId="urn:microsoft.com/office/officeart/2008/layout/HexagonCluster"/>
    <dgm:cxn modelId="{7593CEF5-FA2B-4A2D-A2DC-69F5EF87B455}" type="presParOf" srcId="{84351B70-B22D-4736-9085-6959F31608B0}" destId="{A9D529A3-7D63-4EE1-AC3A-1CB41C3DD7E4}" srcOrd="0" destOrd="0" presId="urn:microsoft.com/office/officeart/2008/layout/HexagonCluster"/>
    <dgm:cxn modelId="{D2706FF7-9F01-47FE-A393-5BD0E2C049E3}" type="presParOf" srcId="{23ACC3E7-6594-4B46-B5F0-058082312944}" destId="{723D3167-7C85-4782-87F8-E6C08D3B66A5}" srcOrd="8" destOrd="0" presId="urn:microsoft.com/office/officeart/2008/layout/HexagonCluster"/>
    <dgm:cxn modelId="{97F273AC-5BB7-4285-AE1B-35E5B8F6EFD0}" type="presParOf" srcId="{723D3167-7C85-4782-87F8-E6C08D3B66A5}" destId="{7FB87CE9-AAE4-4FD4-B04D-3807386147A0}" srcOrd="0" destOrd="0" presId="urn:microsoft.com/office/officeart/2008/layout/HexagonCluster"/>
    <dgm:cxn modelId="{B6202EDF-F275-4A3A-8E4D-C640394F4D51}" type="presParOf" srcId="{23ACC3E7-6594-4B46-B5F0-058082312944}" destId="{181E94EA-454C-4CA9-8663-254A9B57B3D2}" srcOrd="9" destOrd="0" presId="urn:microsoft.com/office/officeart/2008/layout/HexagonCluster"/>
    <dgm:cxn modelId="{9DA01908-9131-4FDA-85B1-FEC45B84EDF9}" type="presParOf" srcId="{181E94EA-454C-4CA9-8663-254A9B57B3D2}" destId="{3A9E7B20-6127-44DC-9007-1E9215835B02}" srcOrd="0" destOrd="0" presId="urn:microsoft.com/office/officeart/2008/layout/HexagonCluster"/>
    <dgm:cxn modelId="{8A8DB35A-B824-46D2-B632-3D27EBBEDC13}" type="presParOf" srcId="{23ACC3E7-6594-4B46-B5F0-058082312944}" destId="{425C9695-BE24-4426-AC0D-796EAE46D6CB}" srcOrd="10" destOrd="0" presId="urn:microsoft.com/office/officeart/2008/layout/HexagonCluster"/>
    <dgm:cxn modelId="{0CC2D8B4-1A0F-4B7D-9B53-0ED8DB551CAE}" type="presParOf" srcId="{425C9695-BE24-4426-AC0D-796EAE46D6CB}" destId="{2652C196-4C6E-4385-9C1E-E515B66BE057}" srcOrd="0" destOrd="0" presId="urn:microsoft.com/office/officeart/2008/layout/HexagonCluster"/>
    <dgm:cxn modelId="{E6BBAD28-5E3B-4ABC-A8A9-D7F6DEEC0906}" type="presParOf" srcId="{23ACC3E7-6594-4B46-B5F0-058082312944}" destId="{6A56E4C0-8528-47C7-8AFC-87708B6904A7}" srcOrd="11" destOrd="0" presId="urn:microsoft.com/office/officeart/2008/layout/HexagonCluster"/>
    <dgm:cxn modelId="{088D51DF-BABF-40CA-B1CC-4A499B1C8801}" type="presParOf" srcId="{6A56E4C0-8528-47C7-8AFC-87708B6904A7}"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Habilitación y Complejización de camas</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700492AA-7839-4D4F-A229-29B0272C8579}">
      <dgm:prSet phldrT="[Texto]"/>
      <dgm:spPr/>
      <dgm:t>
        <a:bodyPr/>
        <a:lstStyle/>
        <a:p>
          <a:r>
            <a:rPr lang="es-CL" dirty="0"/>
            <a:t>Hospitalización Domiciliaria</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t>
        <a:bodyPr/>
        <a:lstStyle/>
        <a:p>
          <a:endParaRPr lang="es-CL"/>
        </a:p>
      </dgm:t>
    </dgm:pt>
    <dgm:pt modelId="{2472F4C2-1F74-4CD7-8E33-78582B20687E}">
      <dgm:prSet phldrT="[Texto]"/>
      <dgm:spPr/>
      <dgm:t>
        <a:bodyPr/>
        <a:lstStyle/>
        <a:p>
          <a:r>
            <a:rPr lang="es-CL" dirty="0"/>
            <a:t>Refuerzo en Gestión de camas y Gestión de egresos</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Refuerzo en UEH</a:t>
          </a:r>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B554A04D-825A-472E-BB1A-4681C3266995}">
      <dgm:prSet phldrT="[Texto]"/>
      <dgm:spPr/>
      <dgm:t>
        <a:bodyPr/>
        <a:lstStyle/>
        <a:p>
          <a:r>
            <a:rPr lang="es-CL" dirty="0"/>
            <a:t>Laboratorios Clínicos de Vigilancia</a:t>
          </a:r>
        </a:p>
      </dgm:t>
    </dgm:pt>
    <dgm:pt modelId="{03C037A1-9EBC-455D-9139-4ABDC5E3B502}" type="parTrans" cxnId="{A4B1A08C-C729-4684-8D8B-83D51D40500C}">
      <dgm:prSet/>
      <dgm:spPr/>
      <dgm:t>
        <a:bodyPr/>
        <a:lstStyle/>
        <a:p>
          <a:endParaRPr lang="es-CL"/>
        </a:p>
      </dgm:t>
    </dgm:pt>
    <dgm:pt modelId="{1F28ECCD-3723-4845-B6B1-741397F3DDDB}" type="sibTrans" cxnId="{A4B1A08C-C729-4684-8D8B-83D51D40500C}">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t>
        <a:bodyPr/>
        <a:lstStyle/>
        <a:p>
          <a:endParaRPr lang="es-CL"/>
        </a:p>
      </dgm:t>
    </dgm:pt>
    <dgm:pt modelId="{29CC2646-BB65-4141-8B82-BA96B371FB91}">
      <dgm:prSet phldrT="[Texto]"/>
      <dgm:spPr/>
      <dgm:t>
        <a:bodyPr/>
        <a:lstStyle/>
        <a:p>
          <a:r>
            <a:rPr lang="es-CL" dirty="0"/>
            <a:t>Orientadores en salas de UEH</a:t>
          </a:r>
        </a:p>
      </dgm:t>
    </dgm:pt>
    <dgm:pt modelId="{3268A3E1-3DC1-46B3-9E8A-D0630A171EE5}" type="parTrans" cxnId="{54F7C7FD-7462-440A-A659-B31CDEAC679B}">
      <dgm:prSet/>
      <dgm:spPr/>
      <dgm:t>
        <a:bodyPr/>
        <a:lstStyle/>
        <a:p>
          <a:endParaRPr lang="es-CL"/>
        </a:p>
      </dgm:t>
    </dgm:pt>
    <dgm:pt modelId="{481EF4E2-CB90-461D-B662-5B2CD74BCEDB}" type="sibTrans" cxnId="{54F7C7FD-7462-440A-A659-B31CDEAC679B}">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E173C822-18B2-4E1C-BE68-B96F7FBB7CC1}">
      <dgm:prSet phldrT="[Texto]"/>
      <dgm:spPr/>
      <dgm:t>
        <a:bodyPr/>
        <a:lstStyle/>
        <a:p>
          <a:r>
            <a:rPr lang="es-CL" dirty="0"/>
            <a:t>Centros de Alertas Temprana SAMU</a:t>
          </a:r>
        </a:p>
      </dgm:t>
    </dgm:pt>
    <dgm:pt modelId="{3A86286D-A5CA-4FE5-9E25-CC4D3710FA68}" type="parTrans" cxnId="{C12DE0A8-1B7A-40F5-8080-398D67FD9372}">
      <dgm:prSet/>
      <dgm:spPr/>
      <dgm:t>
        <a:bodyPr/>
        <a:lstStyle/>
        <a:p>
          <a:endParaRPr lang="es-CL"/>
        </a:p>
      </dgm:t>
    </dgm:pt>
    <dgm:pt modelId="{0780E0A8-35C8-4924-B749-D6C7800B2CC8}" type="sibTrans" cxnId="{C12DE0A8-1B7A-40F5-8080-398D67FD937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65644618-91A5-4EEC-8C90-44D130B99251}">
      <dgm:prSet phldrT="[Texto]"/>
      <dgm:spPr/>
      <dgm:t>
        <a:bodyPr/>
        <a:lstStyle/>
        <a:p>
          <a:r>
            <a:rPr lang="es-CL" dirty="0"/>
            <a:t>Gestión Fármacos</a:t>
          </a:r>
        </a:p>
      </dgm:t>
    </dgm:pt>
    <dgm:pt modelId="{B0E75309-368D-4570-BA55-1223FFF7FEB2}" type="parTrans" cxnId="{3B7CC82D-BDD6-44FD-BD4B-691463CC3225}">
      <dgm:prSet/>
      <dgm:spPr/>
      <dgm:t>
        <a:bodyPr/>
        <a:lstStyle/>
        <a:p>
          <a:endParaRPr lang="es-CL"/>
        </a:p>
      </dgm:t>
    </dgm:pt>
    <dgm:pt modelId="{84C57275-969B-46D4-87C5-49C73F38C915}" type="sibTrans" cxnId="{3B7CC82D-BDD6-44FD-BD4B-691463CC3225}">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1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8"/>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16"/>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8">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16"/>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8"/>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16"/>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8">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16"/>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8"/>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16"/>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8">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16"/>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8"/>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16"/>
      <dgm:spPr/>
    </dgm:pt>
    <dgm:pt modelId="{A84D1D26-8201-4636-A9C2-C9C03B3DFD0A}" type="pres">
      <dgm:prSet presAssocID="{B554A04D-825A-472E-BB1A-4681C3266995}" presName="text5" presStyleCnt="0"/>
      <dgm:spPr/>
    </dgm:pt>
    <dgm:pt modelId="{012C7F6C-F3E3-49B7-AEEC-4FA444FE5CED}" type="pres">
      <dgm:prSet presAssocID="{B554A04D-825A-472E-BB1A-4681C3266995}" presName="textRepeatNode" presStyleLbl="alignNode1" presStyleIdx="4" presStyleCnt="8">
        <dgm:presLayoutVars>
          <dgm:chMax val="0"/>
          <dgm:chPref val="0"/>
          <dgm:bulletEnabled val="1"/>
        </dgm:presLayoutVars>
      </dgm:prSet>
      <dgm:spPr/>
      <dgm:t>
        <a:bodyPr/>
        <a:lstStyle/>
        <a:p>
          <a:endParaRPr lang="es-CL"/>
        </a:p>
      </dgm:t>
    </dgm:pt>
    <dgm:pt modelId="{EE3F300D-BBB6-44C8-8A0C-830ED5F52FDF}" type="pres">
      <dgm:prSet presAssocID="{B554A04D-825A-472E-BB1A-4681C3266995}" presName="textaccent5" presStyleCnt="0"/>
      <dgm:spPr/>
    </dgm:pt>
    <dgm:pt modelId="{5FAA8DD5-DE5E-421D-B8DB-B376FD1757D2}" type="pres">
      <dgm:prSet presAssocID="{B554A04D-825A-472E-BB1A-4681C3266995}" presName="accentRepeatNode" presStyleLbl="solidAlignAcc1" presStyleIdx="8" presStyleCnt="16"/>
      <dgm:spPr/>
    </dgm:pt>
    <dgm:pt modelId="{7C90BA5E-F9D7-4A4E-8928-35B79EAC0897}" type="pres">
      <dgm:prSet presAssocID="{1F28ECCD-3723-4845-B6B1-741397F3DDDB}" presName="image5" presStyleCnt="0"/>
      <dgm:spPr/>
    </dgm:pt>
    <dgm:pt modelId="{8297F38F-1909-4F6C-ACD6-017E29591978}" type="pres">
      <dgm:prSet presAssocID="{1F28ECCD-3723-4845-B6B1-741397F3DDDB}" presName="imageRepeatNode" presStyleLbl="alignAcc1" presStyleIdx="4" presStyleCnt="8"/>
      <dgm:spPr/>
      <dgm:t>
        <a:bodyPr/>
        <a:lstStyle/>
        <a:p>
          <a:endParaRPr lang="es-CL"/>
        </a:p>
      </dgm:t>
    </dgm:pt>
    <dgm:pt modelId="{C0703297-D6DE-4C21-BA7E-2D91C21286B3}" type="pres">
      <dgm:prSet presAssocID="{1F28ECCD-3723-4845-B6B1-741397F3DDDB}" presName="imageaccent5" presStyleCnt="0"/>
      <dgm:spPr/>
    </dgm:pt>
    <dgm:pt modelId="{A01041F1-564A-4F7F-A56C-6ACBAB6D04FC}" type="pres">
      <dgm:prSet presAssocID="{1F28ECCD-3723-4845-B6B1-741397F3DDDB}" presName="accentRepeatNode" presStyleLbl="solidAlignAcc1" presStyleIdx="9" presStyleCnt="16"/>
      <dgm:spPr/>
    </dgm:pt>
    <dgm:pt modelId="{E9DDC5AB-9BD9-4DB5-9662-2714D8FD1866}" type="pres">
      <dgm:prSet presAssocID="{29CC2646-BB65-4141-8B82-BA96B371FB91}" presName="text6" presStyleCnt="0"/>
      <dgm:spPr/>
    </dgm:pt>
    <dgm:pt modelId="{D01ACF7C-1380-41B5-A468-A15C1F014B7F}" type="pres">
      <dgm:prSet presAssocID="{29CC2646-BB65-4141-8B82-BA96B371FB91}" presName="textRepeatNode" presStyleLbl="alignNode1" presStyleIdx="5" presStyleCnt="8">
        <dgm:presLayoutVars>
          <dgm:chMax val="0"/>
          <dgm:chPref val="0"/>
          <dgm:bulletEnabled val="1"/>
        </dgm:presLayoutVars>
      </dgm:prSet>
      <dgm:spPr/>
      <dgm:t>
        <a:bodyPr/>
        <a:lstStyle/>
        <a:p>
          <a:endParaRPr lang="es-CL"/>
        </a:p>
      </dgm:t>
    </dgm:pt>
    <dgm:pt modelId="{9A1C1365-AA2B-4FCD-8F98-FB7D48473D6C}" type="pres">
      <dgm:prSet presAssocID="{29CC2646-BB65-4141-8B82-BA96B371FB91}" presName="textaccent6" presStyleCnt="0"/>
      <dgm:spPr/>
    </dgm:pt>
    <dgm:pt modelId="{CE339194-EAC4-4164-B5B1-C0567F63A0A9}" type="pres">
      <dgm:prSet presAssocID="{29CC2646-BB65-4141-8B82-BA96B371FB91}" presName="accentRepeatNode" presStyleLbl="solidAlignAcc1" presStyleIdx="10" presStyleCnt="16"/>
      <dgm:spPr/>
    </dgm:pt>
    <dgm:pt modelId="{79877CB0-FD2E-4600-BD66-944A97653D5B}" type="pres">
      <dgm:prSet presAssocID="{481EF4E2-CB90-461D-B662-5B2CD74BCEDB}" presName="image6" presStyleCnt="0"/>
      <dgm:spPr/>
    </dgm:pt>
    <dgm:pt modelId="{E9E04591-5102-4223-B41B-BED57E0B34CF}" type="pres">
      <dgm:prSet presAssocID="{481EF4E2-CB90-461D-B662-5B2CD74BCEDB}" presName="imageRepeatNode" presStyleLbl="alignAcc1" presStyleIdx="5" presStyleCnt="8"/>
      <dgm:spPr/>
      <dgm:t>
        <a:bodyPr/>
        <a:lstStyle/>
        <a:p>
          <a:endParaRPr lang="es-CL"/>
        </a:p>
      </dgm:t>
    </dgm:pt>
    <dgm:pt modelId="{25D9D061-9AF9-4770-84B5-C9663443CB88}" type="pres">
      <dgm:prSet presAssocID="{481EF4E2-CB90-461D-B662-5B2CD74BCEDB}" presName="imageaccent6" presStyleCnt="0"/>
      <dgm:spPr/>
    </dgm:pt>
    <dgm:pt modelId="{6061EC18-26AE-4789-8C8D-8CA54A93424D}" type="pres">
      <dgm:prSet presAssocID="{481EF4E2-CB90-461D-B662-5B2CD74BCEDB}" presName="accentRepeatNode" presStyleLbl="solidAlignAcc1" presStyleIdx="11" presStyleCnt="16"/>
      <dgm:spPr/>
    </dgm:pt>
    <dgm:pt modelId="{81934E86-4787-4B5F-8B68-3E94EA69D235}" type="pres">
      <dgm:prSet presAssocID="{E173C822-18B2-4E1C-BE68-B96F7FBB7CC1}" presName="text7" presStyleCnt="0"/>
      <dgm:spPr/>
    </dgm:pt>
    <dgm:pt modelId="{C258B2F5-F680-4565-8A20-2D1E1927B6CC}" type="pres">
      <dgm:prSet presAssocID="{E173C822-18B2-4E1C-BE68-B96F7FBB7CC1}" presName="textRepeatNode" presStyleLbl="alignNode1" presStyleIdx="6" presStyleCnt="8">
        <dgm:presLayoutVars>
          <dgm:chMax val="0"/>
          <dgm:chPref val="0"/>
          <dgm:bulletEnabled val="1"/>
        </dgm:presLayoutVars>
      </dgm:prSet>
      <dgm:spPr/>
      <dgm:t>
        <a:bodyPr/>
        <a:lstStyle/>
        <a:p>
          <a:endParaRPr lang="es-CL"/>
        </a:p>
      </dgm:t>
    </dgm:pt>
    <dgm:pt modelId="{215F548B-9988-4EFA-9B7D-F8687103AE7C}" type="pres">
      <dgm:prSet presAssocID="{E173C822-18B2-4E1C-BE68-B96F7FBB7CC1}" presName="textaccent7" presStyleCnt="0"/>
      <dgm:spPr/>
    </dgm:pt>
    <dgm:pt modelId="{C0A606F0-5059-4641-9655-C4F0431B2C32}" type="pres">
      <dgm:prSet presAssocID="{E173C822-18B2-4E1C-BE68-B96F7FBB7CC1}" presName="accentRepeatNode" presStyleLbl="solidAlignAcc1" presStyleIdx="12" presStyleCnt="16"/>
      <dgm:spPr/>
    </dgm:pt>
    <dgm:pt modelId="{839FB8CE-075A-4665-9A4D-9F91CC1B2B20}" type="pres">
      <dgm:prSet presAssocID="{0780E0A8-35C8-4924-B749-D6C7800B2CC8}" presName="image7" presStyleCnt="0"/>
      <dgm:spPr/>
    </dgm:pt>
    <dgm:pt modelId="{601959BE-C72A-4DA7-A12C-C98F4C0F2405}" type="pres">
      <dgm:prSet presAssocID="{0780E0A8-35C8-4924-B749-D6C7800B2CC8}" presName="imageRepeatNode" presStyleLbl="alignAcc1" presStyleIdx="6" presStyleCnt="8"/>
      <dgm:spPr/>
      <dgm:t>
        <a:bodyPr/>
        <a:lstStyle/>
        <a:p>
          <a:endParaRPr lang="es-CL"/>
        </a:p>
      </dgm:t>
    </dgm:pt>
    <dgm:pt modelId="{AD6F96EC-874E-4A6B-8C21-B526C522B431}" type="pres">
      <dgm:prSet presAssocID="{0780E0A8-35C8-4924-B749-D6C7800B2CC8}" presName="imageaccent7" presStyleCnt="0"/>
      <dgm:spPr/>
    </dgm:pt>
    <dgm:pt modelId="{40B5A769-1C61-4B1C-B88B-BA6430FBBCB2}" type="pres">
      <dgm:prSet presAssocID="{0780E0A8-35C8-4924-B749-D6C7800B2CC8}" presName="accentRepeatNode" presStyleLbl="solidAlignAcc1" presStyleIdx="13" presStyleCnt="16"/>
      <dgm:spPr/>
    </dgm:pt>
    <dgm:pt modelId="{2AFEE2BF-B60F-478B-8C7F-44B49547F3C1}" type="pres">
      <dgm:prSet presAssocID="{65644618-91A5-4EEC-8C90-44D130B99251}" presName="text8" presStyleCnt="0"/>
      <dgm:spPr/>
    </dgm:pt>
    <dgm:pt modelId="{A86804E4-22B2-4E3B-9348-6377537548FE}" type="pres">
      <dgm:prSet presAssocID="{65644618-91A5-4EEC-8C90-44D130B99251}" presName="textRepeatNode" presStyleLbl="alignNode1" presStyleIdx="7" presStyleCnt="8">
        <dgm:presLayoutVars>
          <dgm:chMax val="0"/>
          <dgm:chPref val="0"/>
          <dgm:bulletEnabled val="1"/>
        </dgm:presLayoutVars>
      </dgm:prSet>
      <dgm:spPr/>
      <dgm:t>
        <a:bodyPr/>
        <a:lstStyle/>
        <a:p>
          <a:endParaRPr lang="es-CL"/>
        </a:p>
      </dgm:t>
    </dgm:pt>
    <dgm:pt modelId="{21D5ED68-792F-4327-835E-83D97585B460}" type="pres">
      <dgm:prSet presAssocID="{65644618-91A5-4EEC-8C90-44D130B99251}" presName="textaccent8" presStyleCnt="0"/>
      <dgm:spPr/>
    </dgm:pt>
    <dgm:pt modelId="{E93D9CC8-7D9D-4796-9FAB-083C2563D580}" type="pres">
      <dgm:prSet presAssocID="{65644618-91A5-4EEC-8C90-44D130B99251}" presName="accentRepeatNode" presStyleLbl="solidAlignAcc1" presStyleIdx="14" presStyleCnt="16"/>
      <dgm:spPr/>
    </dgm:pt>
    <dgm:pt modelId="{F9929FAA-86A7-4A69-A4E5-A3B4FD497548}" type="pres">
      <dgm:prSet presAssocID="{84C57275-969B-46D4-87C5-49C73F38C915}" presName="image8" presStyleCnt="0"/>
      <dgm:spPr/>
    </dgm:pt>
    <dgm:pt modelId="{414E8FEB-CED5-450A-94FE-5CEF11394175}" type="pres">
      <dgm:prSet presAssocID="{84C57275-969B-46D4-87C5-49C73F38C915}" presName="imageRepeatNode" presStyleLbl="alignAcc1" presStyleIdx="7" presStyleCnt="8"/>
      <dgm:spPr/>
      <dgm:t>
        <a:bodyPr/>
        <a:lstStyle/>
        <a:p>
          <a:endParaRPr lang="es-CL"/>
        </a:p>
      </dgm:t>
    </dgm:pt>
    <dgm:pt modelId="{19FD949C-FE42-4AFF-BFE5-40D8A50EEE67}" type="pres">
      <dgm:prSet presAssocID="{84C57275-969B-46D4-87C5-49C73F38C915}" presName="imageaccent8" presStyleCnt="0"/>
      <dgm:spPr/>
    </dgm:pt>
    <dgm:pt modelId="{A4B1A0AA-6C68-4D1D-ACB0-C62B2F1A5ED4}" type="pres">
      <dgm:prSet presAssocID="{84C57275-969B-46D4-87C5-49C73F38C915}" presName="accentRepeatNode" presStyleLbl="solidAlignAcc1" presStyleIdx="15" presStyleCnt="16"/>
      <dgm:spPr/>
    </dgm:pt>
  </dgm:ptLst>
  <dgm:cxnLst>
    <dgm:cxn modelId="{028946E8-50A6-40EE-973C-862CEB0820EA}" type="presOf" srcId="{2472F4C2-1F74-4CD7-8E33-78582B20687E}" destId="{7FB87CE9-AAE4-4FD4-B04D-3807386147A0}" srcOrd="0" destOrd="0" presId="urn:microsoft.com/office/officeart/2008/layout/HexagonCluster"/>
    <dgm:cxn modelId="{54F7C7FD-7462-440A-A659-B31CDEAC679B}" srcId="{92FE7BF5-2510-458E-898A-D9F24F8C66BA}" destId="{29CC2646-BB65-4141-8B82-BA96B371FB91}" srcOrd="5" destOrd="0" parTransId="{3268A3E1-3DC1-46B3-9E8A-D0630A171EE5}" sibTransId="{481EF4E2-CB90-461D-B662-5B2CD74BCEDB}"/>
    <dgm:cxn modelId="{549FE67A-24CF-4F6C-83DB-6A523AD1E1D0}" type="presOf" srcId="{3916DD51-C9F9-4E6D-986C-98257E868938}" destId="{1277869E-1DD5-46A9-B784-785CFDDAE589}" srcOrd="0" destOrd="0" presId="urn:microsoft.com/office/officeart/2008/layout/HexagonCluster"/>
    <dgm:cxn modelId="{0B490085-3C3D-478B-937D-C2FF2DF9F519}" type="presOf" srcId="{C698958F-E6FB-4896-84B7-147B1FE37F34}" destId="{2652C196-4C6E-4385-9C1E-E515B66BE057}" srcOrd="0" destOrd="0" presId="urn:microsoft.com/office/officeart/2008/layout/HexagonCluster"/>
    <dgm:cxn modelId="{E948F449-4E9E-4BA7-897B-279EACC9A57A}" type="presOf" srcId="{0281E648-492A-4C26-9666-8B9DAD597F26}" destId="{531F8B32-7B2C-4FFD-A1B3-B57261770778}" srcOrd="0" destOrd="0" presId="urn:microsoft.com/office/officeart/2008/layout/HexagonCluster"/>
    <dgm:cxn modelId="{6D0E6C8A-CE79-460E-BCF7-A4E84B5EE31B}" type="presOf" srcId="{D3E4FAFB-1E5E-4CF5-AF45-F68CA34AFBC2}" destId="{8469F3EF-046E-433B-AAA4-0EBF5223DB10}" srcOrd="0" destOrd="0" presId="urn:microsoft.com/office/officeart/2008/layout/HexagonCluster"/>
    <dgm:cxn modelId="{E2BCBDCF-D815-488B-96FB-6D6D6CD5282D}" type="presOf" srcId="{29CC2646-BB65-4141-8B82-BA96B371FB91}" destId="{D01ACF7C-1380-41B5-A468-A15C1F014B7F}" srcOrd="0" destOrd="0" presId="urn:microsoft.com/office/officeart/2008/layout/HexagonCluster"/>
    <dgm:cxn modelId="{6EE84451-F78B-4C03-8E34-0FF5F84EE728}" type="presOf" srcId="{E173C822-18B2-4E1C-BE68-B96F7FBB7CC1}" destId="{C258B2F5-F680-4565-8A20-2D1E1927B6CC}" srcOrd="0" destOrd="0" presId="urn:microsoft.com/office/officeart/2008/layout/HexagonCluster"/>
    <dgm:cxn modelId="{3B7CC82D-BDD6-44FD-BD4B-691463CC3225}" srcId="{92FE7BF5-2510-458E-898A-D9F24F8C66BA}" destId="{65644618-91A5-4EEC-8C90-44D130B99251}" srcOrd="7" destOrd="0" parTransId="{B0E75309-368D-4570-BA55-1223FFF7FEB2}" sibTransId="{84C57275-969B-46D4-87C5-49C73F38C915}"/>
    <dgm:cxn modelId="{842B933E-9B89-4397-A6CF-A607465F54D3}" srcId="{92FE7BF5-2510-458E-898A-D9F24F8C66BA}" destId="{2472F4C2-1F74-4CD7-8E33-78582B20687E}" srcOrd="3" destOrd="0" parTransId="{18523DEB-94CD-4B1A-BB80-15D20929783C}" sibTransId="{C698958F-E6FB-4896-84B7-147B1FE37F34}"/>
    <dgm:cxn modelId="{505A7926-BB7D-49B1-BCAA-06FEEC688182}" type="presOf" srcId="{700492AA-7839-4D4F-A229-29B0272C8579}" destId="{22F54F79-EC59-4D4C-A060-DCB64EB15CF1}" srcOrd="0" destOrd="0" presId="urn:microsoft.com/office/officeart/2008/layout/HexagonCluster"/>
    <dgm:cxn modelId="{A4B1A08C-C729-4684-8D8B-83D51D40500C}" srcId="{92FE7BF5-2510-458E-898A-D9F24F8C66BA}" destId="{B554A04D-825A-472E-BB1A-4681C3266995}" srcOrd="4" destOrd="0" parTransId="{03C037A1-9EBC-455D-9139-4ABDC5E3B502}" sibTransId="{1F28ECCD-3723-4845-B6B1-741397F3DDDB}"/>
    <dgm:cxn modelId="{FAF53E29-F515-400F-A2E9-B767633A6F71}" type="presOf" srcId="{D81B98BE-C26A-4C56-9099-12B9CBFCA862}" destId="{DCCE5FD2-3FCB-49D4-B7BE-C9825F7B3DFC}" srcOrd="0" destOrd="0" presId="urn:microsoft.com/office/officeart/2008/layout/HexagonCluster"/>
    <dgm:cxn modelId="{1B08DA70-1E1E-473E-B648-04FB412901B8}" type="presOf" srcId="{84C57275-969B-46D4-87C5-49C73F38C915}" destId="{414E8FEB-CED5-450A-94FE-5CEF11394175}" srcOrd="0" destOrd="0" presId="urn:microsoft.com/office/officeart/2008/layout/HexagonCluster"/>
    <dgm:cxn modelId="{9EDE9DE8-1D85-4BBC-8BB6-EDAB52FF7113}" type="presOf" srcId="{B554A04D-825A-472E-BB1A-4681C3266995}" destId="{012C7F6C-F3E3-49B7-AEEC-4FA444FE5CED}" srcOrd="0" destOrd="0" presId="urn:microsoft.com/office/officeart/2008/layout/HexagonCluster"/>
    <dgm:cxn modelId="{09796320-4CFD-4EE7-A539-788943E2FB4D}" type="presOf" srcId="{65644618-91A5-4EEC-8C90-44D130B99251}" destId="{A86804E4-22B2-4E3B-9348-6377537548FE}"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12DE0A8-1B7A-40F5-8080-398D67FD9372}" srcId="{92FE7BF5-2510-458E-898A-D9F24F8C66BA}" destId="{E173C822-18B2-4E1C-BE68-B96F7FBB7CC1}" srcOrd="6" destOrd="0" parTransId="{3A86286D-A5CA-4FE5-9E25-CC4D3710FA68}" sibTransId="{0780E0A8-35C8-4924-B749-D6C7800B2CC8}"/>
    <dgm:cxn modelId="{EED3CF7C-83C3-45E4-8996-2F3793443B05}" type="presOf" srcId="{F6B8337C-AA2A-4721-879E-243955754B75}" destId="{D22B91ED-E03D-4E42-B6B8-1C97DD075972}" srcOrd="0" destOrd="0" presId="urn:microsoft.com/office/officeart/2008/layout/HexagonCluster"/>
    <dgm:cxn modelId="{AE99F1FB-88BB-47CC-84CE-8890E673089F}" type="presOf" srcId="{481EF4E2-CB90-461D-B662-5B2CD74BCEDB}" destId="{E9E04591-5102-4223-B41B-BED57E0B34CF}" srcOrd="0" destOrd="0" presId="urn:microsoft.com/office/officeart/2008/layout/HexagonCluster"/>
    <dgm:cxn modelId="{C768A97F-B67A-462A-A533-3ECC711917BC}" srcId="{92FE7BF5-2510-458E-898A-D9F24F8C66BA}" destId="{700492AA-7839-4D4F-A229-29B0272C8579}" srcOrd="2" destOrd="0" parTransId="{D4059EF2-71EA-4639-87DC-D5C93EBADE94}" sibTransId="{0281E648-492A-4C26-9666-8B9DAD597F26}"/>
    <dgm:cxn modelId="{5FB0AD2A-7E00-47F8-BC36-EF2747C1C6E7}" srcId="{92FE7BF5-2510-458E-898A-D9F24F8C66BA}" destId="{3916DD51-C9F9-4E6D-986C-98257E868938}" srcOrd="1" destOrd="0" parTransId="{5D7FE171-969F-4777-8CF8-00D1401F7795}" sibTransId="{D81B98BE-C26A-4C56-9099-12B9CBFCA862}"/>
    <dgm:cxn modelId="{54D6781C-8186-482B-8397-EF609113BA79}" type="presOf" srcId="{92FE7BF5-2510-458E-898A-D9F24F8C66BA}" destId="{23ACC3E7-6594-4B46-B5F0-058082312944}" srcOrd="0" destOrd="0" presId="urn:microsoft.com/office/officeart/2008/layout/HexagonCluster"/>
    <dgm:cxn modelId="{7362CD3E-BF13-4696-ABC9-63FAF576A6B3}" type="presOf" srcId="{0780E0A8-35C8-4924-B749-D6C7800B2CC8}" destId="{601959BE-C72A-4DA7-A12C-C98F4C0F2405}" srcOrd="0" destOrd="0" presId="urn:microsoft.com/office/officeart/2008/layout/HexagonCluster"/>
    <dgm:cxn modelId="{CE937B3A-C445-4AA1-99A6-B546D3398CB4}" type="presOf" srcId="{1F28ECCD-3723-4845-B6B1-741397F3DDDB}" destId="{8297F38F-1909-4F6C-ACD6-017E29591978}" srcOrd="0" destOrd="0" presId="urn:microsoft.com/office/officeart/2008/layout/HexagonCluster"/>
    <dgm:cxn modelId="{34C0BE17-A347-4F48-A264-96681B3462F4}" type="presParOf" srcId="{23ACC3E7-6594-4B46-B5F0-058082312944}" destId="{53C31C2C-C24F-4ECE-A699-9F3C196133CF}" srcOrd="0" destOrd="0" presId="urn:microsoft.com/office/officeart/2008/layout/HexagonCluster"/>
    <dgm:cxn modelId="{B6B62DBD-4ACE-4023-8404-939485A679F3}" type="presParOf" srcId="{53C31C2C-C24F-4ECE-A699-9F3C196133CF}" destId="{8469F3EF-046E-433B-AAA4-0EBF5223DB10}" srcOrd="0" destOrd="0" presId="urn:microsoft.com/office/officeart/2008/layout/HexagonCluster"/>
    <dgm:cxn modelId="{67BF0107-D0ED-442B-9F4A-D1B3959A86D4}" type="presParOf" srcId="{23ACC3E7-6594-4B46-B5F0-058082312944}" destId="{A261ECDF-C7CA-4212-B339-B6C5D1875BE5}" srcOrd="1" destOrd="0" presId="urn:microsoft.com/office/officeart/2008/layout/HexagonCluster"/>
    <dgm:cxn modelId="{ADAAF763-9839-46DB-AA84-43A295D42DA8}" type="presParOf" srcId="{A261ECDF-C7CA-4212-B339-B6C5D1875BE5}" destId="{F2ED6F0D-DBDB-4967-AE5D-72A6E1ED38D3}" srcOrd="0" destOrd="0" presId="urn:microsoft.com/office/officeart/2008/layout/HexagonCluster"/>
    <dgm:cxn modelId="{91EF0CA1-FD83-4062-AEA6-8CA2CEAF1565}" type="presParOf" srcId="{23ACC3E7-6594-4B46-B5F0-058082312944}" destId="{8EA77716-BA0D-4CF2-8FEE-F4216AB0C3DF}" srcOrd="2" destOrd="0" presId="urn:microsoft.com/office/officeart/2008/layout/HexagonCluster"/>
    <dgm:cxn modelId="{372A5588-6096-444B-9166-CF9D0F6DC5F7}" type="presParOf" srcId="{8EA77716-BA0D-4CF2-8FEE-F4216AB0C3DF}" destId="{D22B91ED-E03D-4E42-B6B8-1C97DD075972}" srcOrd="0" destOrd="0" presId="urn:microsoft.com/office/officeart/2008/layout/HexagonCluster"/>
    <dgm:cxn modelId="{481E7526-D159-4D7D-A629-1BAE842C0C63}" type="presParOf" srcId="{23ACC3E7-6594-4B46-B5F0-058082312944}" destId="{C46DF2B5-E408-40CB-B8AE-695E0DBEE392}" srcOrd="3" destOrd="0" presId="urn:microsoft.com/office/officeart/2008/layout/HexagonCluster"/>
    <dgm:cxn modelId="{E3AAB5E3-B353-4D2D-A1A5-1D6310A65879}" type="presParOf" srcId="{C46DF2B5-E408-40CB-B8AE-695E0DBEE392}" destId="{D3EA6D1B-EDF2-45F6-B54A-BC8E1CFED038}" srcOrd="0" destOrd="0" presId="urn:microsoft.com/office/officeart/2008/layout/HexagonCluster"/>
    <dgm:cxn modelId="{6147543E-6240-46FE-B965-31C5247EF5A1}" type="presParOf" srcId="{23ACC3E7-6594-4B46-B5F0-058082312944}" destId="{4F337188-A91B-44C7-982C-6CFC3339403A}" srcOrd="4" destOrd="0" presId="urn:microsoft.com/office/officeart/2008/layout/HexagonCluster"/>
    <dgm:cxn modelId="{C7F19B3B-B668-42E9-8B50-272CB4D592AC}" type="presParOf" srcId="{4F337188-A91B-44C7-982C-6CFC3339403A}" destId="{1277869E-1DD5-46A9-B784-785CFDDAE589}" srcOrd="0" destOrd="0" presId="urn:microsoft.com/office/officeart/2008/layout/HexagonCluster"/>
    <dgm:cxn modelId="{2DED3CD5-886C-469E-8356-CB385A752C9C}" type="presParOf" srcId="{23ACC3E7-6594-4B46-B5F0-058082312944}" destId="{BA72FDF3-F749-45A1-89A1-8B9E702A1E16}" srcOrd="5" destOrd="0" presId="urn:microsoft.com/office/officeart/2008/layout/HexagonCluster"/>
    <dgm:cxn modelId="{47A35DA9-A7A5-4D7E-A1DA-6B32C963F70B}" type="presParOf" srcId="{BA72FDF3-F749-45A1-89A1-8B9E702A1E16}" destId="{A0922FBB-0B4C-46C8-A5C3-C85AAF3D3530}" srcOrd="0" destOrd="0" presId="urn:microsoft.com/office/officeart/2008/layout/HexagonCluster"/>
    <dgm:cxn modelId="{6353648C-98FD-4B30-93D8-364B80BDEFFA}" type="presParOf" srcId="{23ACC3E7-6594-4B46-B5F0-058082312944}" destId="{D99145F5-0EAA-47F3-85A7-4DBF858E413C}" srcOrd="6" destOrd="0" presId="urn:microsoft.com/office/officeart/2008/layout/HexagonCluster"/>
    <dgm:cxn modelId="{74F2736D-44D2-44BD-A03E-39719A7E4765}" type="presParOf" srcId="{D99145F5-0EAA-47F3-85A7-4DBF858E413C}" destId="{DCCE5FD2-3FCB-49D4-B7BE-C9825F7B3DFC}" srcOrd="0" destOrd="0" presId="urn:microsoft.com/office/officeart/2008/layout/HexagonCluster"/>
    <dgm:cxn modelId="{99887BF6-BFE6-4759-B708-ADE108C17B8A}" type="presParOf" srcId="{23ACC3E7-6594-4B46-B5F0-058082312944}" destId="{AB7C581B-2072-4A15-97B7-02EE73AC5D5C}" srcOrd="7" destOrd="0" presId="urn:microsoft.com/office/officeart/2008/layout/HexagonCluster"/>
    <dgm:cxn modelId="{3D7E0A10-0B9A-4B9A-BDA5-5333525ABD37}" type="presParOf" srcId="{AB7C581B-2072-4A15-97B7-02EE73AC5D5C}" destId="{347FE0C5-CEAF-4E18-B680-8DACB32B4731}" srcOrd="0" destOrd="0" presId="urn:microsoft.com/office/officeart/2008/layout/HexagonCluster"/>
    <dgm:cxn modelId="{A12B8AD5-C218-40FE-9F1A-FCE597AF6ED4}" type="presParOf" srcId="{23ACC3E7-6594-4B46-B5F0-058082312944}" destId="{77AE3EC5-990A-4F53-9A40-2A240AC41334}" srcOrd="8" destOrd="0" presId="urn:microsoft.com/office/officeart/2008/layout/HexagonCluster"/>
    <dgm:cxn modelId="{DDE0360A-3234-4B3E-A294-114060698C6C}" type="presParOf" srcId="{77AE3EC5-990A-4F53-9A40-2A240AC41334}" destId="{22F54F79-EC59-4D4C-A060-DCB64EB15CF1}" srcOrd="0" destOrd="0" presId="urn:microsoft.com/office/officeart/2008/layout/HexagonCluster"/>
    <dgm:cxn modelId="{E7998729-8091-4C4D-BF85-92D772D58FE5}" type="presParOf" srcId="{23ACC3E7-6594-4B46-B5F0-058082312944}" destId="{D7C5DE12-2EC3-41F4-A1BE-327D5BD831A4}" srcOrd="9" destOrd="0" presId="urn:microsoft.com/office/officeart/2008/layout/HexagonCluster"/>
    <dgm:cxn modelId="{F1BC8390-F885-4BCA-9297-3BDC345F138C}" type="presParOf" srcId="{D7C5DE12-2EC3-41F4-A1BE-327D5BD831A4}" destId="{71B49B8E-89AA-459F-843E-0F0BD81220AA}" srcOrd="0" destOrd="0" presId="urn:microsoft.com/office/officeart/2008/layout/HexagonCluster"/>
    <dgm:cxn modelId="{69DF21D4-F887-4BDF-9451-05F4F986EDD5}" type="presParOf" srcId="{23ACC3E7-6594-4B46-B5F0-058082312944}" destId="{97E14E07-BCFC-43F2-8338-56119910DF91}" srcOrd="10" destOrd="0" presId="urn:microsoft.com/office/officeart/2008/layout/HexagonCluster"/>
    <dgm:cxn modelId="{98EF99C7-300F-4550-893B-1AF4FCBB78F8}" type="presParOf" srcId="{97E14E07-BCFC-43F2-8338-56119910DF91}" destId="{531F8B32-7B2C-4FFD-A1B3-B57261770778}" srcOrd="0" destOrd="0" presId="urn:microsoft.com/office/officeart/2008/layout/HexagonCluster"/>
    <dgm:cxn modelId="{82221388-A96C-4245-82B8-9CEBFB7342B0}" type="presParOf" srcId="{23ACC3E7-6594-4B46-B5F0-058082312944}" destId="{7C9F28EF-6E01-4D21-A1E4-179DD6E8CB55}" srcOrd="11" destOrd="0" presId="urn:microsoft.com/office/officeart/2008/layout/HexagonCluster"/>
    <dgm:cxn modelId="{8F7F7437-4728-4825-A9A7-AA02B2A307E4}" type="presParOf" srcId="{7C9F28EF-6E01-4D21-A1E4-179DD6E8CB55}" destId="{A9D529A3-7D63-4EE1-AC3A-1CB41C3DD7E4}" srcOrd="0" destOrd="0" presId="urn:microsoft.com/office/officeart/2008/layout/HexagonCluster"/>
    <dgm:cxn modelId="{D09B043D-F1C9-47B2-84EE-1427DFCFCF97}" type="presParOf" srcId="{23ACC3E7-6594-4B46-B5F0-058082312944}" destId="{D5F22D77-34C6-41AB-A8DD-0E4647BE0FDD}" srcOrd="12" destOrd="0" presId="urn:microsoft.com/office/officeart/2008/layout/HexagonCluster"/>
    <dgm:cxn modelId="{5A617603-4C8F-48C5-9B40-F220069FD951}" type="presParOf" srcId="{D5F22D77-34C6-41AB-A8DD-0E4647BE0FDD}" destId="{7FB87CE9-AAE4-4FD4-B04D-3807386147A0}" srcOrd="0" destOrd="0" presId="urn:microsoft.com/office/officeart/2008/layout/HexagonCluster"/>
    <dgm:cxn modelId="{2DBDFF3A-BEF2-49B1-8589-504300633EB0}" type="presParOf" srcId="{23ACC3E7-6594-4B46-B5F0-058082312944}" destId="{F1B26025-BFCA-49CC-904B-6B85355E62E5}" srcOrd="13" destOrd="0" presId="urn:microsoft.com/office/officeart/2008/layout/HexagonCluster"/>
    <dgm:cxn modelId="{B7524DE1-3390-4D2E-824B-9D285BD52B40}" type="presParOf" srcId="{F1B26025-BFCA-49CC-904B-6B85355E62E5}" destId="{3A9E7B20-6127-44DC-9007-1E9215835B02}" srcOrd="0" destOrd="0" presId="urn:microsoft.com/office/officeart/2008/layout/HexagonCluster"/>
    <dgm:cxn modelId="{050106C5-2521-4DE9-ABEC-6744A0A89682}" type="presParOf" srcId="{23ACC3E7-6594-4B46-B5F0-058082312944}" destId="{FA69F7EE-76D5-4E3A-85FA-F73C3CC815EB}" srcOrd="14" destOrd="0" presId="urn:microsoft.com/office/officeart/2008/layout/HexagonCluster"/>
    <dgm:cxn modelId="{2A821B0F-FCFC-47CA-8AA3-5656622860FF}" type="presParOf" srcId="{FA69F7EE-76D5-4E3A-85FA-F73C3CC815EB}" destId="{2652C196-4C6E-4385-9C1E-E515B66BE057}" srcOrd="0" destOrd="0" presId="urn:microsoft.com/office/officeart/2008/layout/HexagonCluster"/>
    <dgm:cxn modelId="{CDAE59CC-ABB0-42F8-9E91-3081101D2993}" type="presParOf" srcId="{23ACC3E7-6594-4B46-B5F0-058082312944}" destId="{C82637DA-7CE0-40F8-9B96-431760BBC12C}" srcOrd="15" destOrd="0" presId="urn:microsoft.com/office/officeart/2008/layout/HexagonCluster"/>
    <dgm:cxn modelId="{82640E2A-D1BA-4AE9-98F1-86C57D0DF041}" type="presParOf" srcId="{C82637DA-7CE0-40F8-9B96-431760BBC12C}" destId="{6A3B02DF-430F-42E0-A598-F860DBA7C1B3}" srcOrd="0" destOrd="0" presId="urn:microsoft.com/office/officeart/2008/layout/HexagonCluster"/>
    <dgm:cxn modelId="{B921A431-944F-43D8-A801-A4087CD60A97}" type="presParOf" srcId="{23ACC3E7-6594-4B46-B5F0-058082312944}" destId="{A84D1D26-8201-4636-A9C2-C9C03B3DFD0A}" srcOrd="16" destOrd="0" presId="urn:microsoft.com/office/officeart/2008/layout/HexagonCluster"/>
    <dgm:cxn modelId="{8DF910A2-A7AB-44BD-AE15-0586778FD535}" type="presParOf" srcId="{A84D1D26-8201-4636-A9C2-C9C03B3DFD0A}" destId="{012C7F6C-F3E3-49B7-AEEC-4FA444FE5CED}" srcOrd="0" destOrd="0" presId="urn:microsoft.com/office/officeart/2008/layout/HexagonCluster"/>
    <dgm:cxn modelId="{836BB2CF-80B4-491F-BBA9-1A17AC20712C}" type="presParOf" srcId="{23ACC3E7-6594-4B46-B5F0-058082312944}" destId="{EE3F300D-BBB6-44C8-8A0C-830ED5F52FDF}" srcOrd="17" destOrd="0" presId="urn:microsoft.com/office/officeart/2008/layout/HexagonCluster"/>
    <dgm:cxn modelId="{1621B168-D032-41F5-A96A-EEA6CB0F6518}" type="presParOf" srcId="{EE3F300D-BBB6-44C8-8A0C-830ED5F52FDF}" destId="{5FAA8DD5-DE5E-421D-B8DB-B376FD1757D2}" srcOrd="0" destOrd="0" presId="urn:microsoft.com/office/officeart/2008/layout/HexagonCluster"/>
    <dgm:cxn modelId="{4316E5B2-2C45-4A44-853E-CFF994055EF4}" type="presParOf" srcId="{23ACC3E7-6594-4B46-B5F0-058082312944}" destId="{7C90BA5E-F9D7-4A4E-8928-35B79EAC0897}" srcOrd="18" destOrd="0" presId="urn:microsoft.com/office/officeart/2008/layout/HexagonCluster"/>
    <dgm:cxn modelId="{61CD50DA-0217-4AAE-9E21-F3A6DDADC4EA}" type="presParOf" srcId="{7C90BA5E-F9D7-4A4E-8928-35B79EAC0897}" destId="{8297F38F-1909-4F6C-ACD6-017E29591978}" srcOrd="0" destOrd="0" presId="urn:microsoft.com/office/officeart/2008/layout/HexagonCluster"/>
    <dgm:cxn modelId="{128FB33F-4B5F-43D1-B4A8-79180C1514D9}" type="presParOf" srcId="{23ACC3E7-6594-4B46-B5F0-058082312944}" destId="{C0703297-D6DE-4C21-BA7E-2D91C21286B3}" srcOrd="19" destOrd="0" presId="urn:microsoft.com/office/officeart/2008/layout/HexagonCluster"/>
    <dgm:cxn modelId="{A21B324E-9AF7-4699-9F3F-3D29733E5F58}" type="presParOf" srcId="{C0703297-D6DE-4C21-BA7E-2D91C21286B3}" destId="{A01041F1-564A-4F7F-A56C-6ACBAB6D04FC}" srcOrd="0" destOrd="0" presId="urn:microsoft.com/office/officeart/2008/layout/HexagonCluster"/>
    <dgm:cxn modelId="{EFF10571-DBAE-4D7A-9142-0B27ABD13CF1}" type="presParOf" srcId="{23ACC3E7-6594-4B46-B5F0-058082312944}" destId="{E9DDC5AB-9BD9-4DB5-9662-2714D8FD1866}" srcOrd="20" destOrd="0" presId="urn:microsoft.com/office/officeart/2008/layout/HexagonCluster"/>
    <dgm:cxn modelId="{E1DD3D5C-241C-43C7-83A0-89ACE5FC0955}" type="presParOf" srcId="{E9DDC5AB-9BD9-4DB5-9662-2714D8FD1866}" destId="{D01ACF7C-1380-41B5-A468-A15C1F014B7F}" srcOrd="0" destOrd="0" presId="urn:microsoft.com/office/officeart/2008/layout/HexagonCluster"/>
    <dgm:cxn modelId="{91B9AB16-D3FB-4701-9CDD-1653C47F188A}" type="presParOf" srcId="{23ACC3E7-6594-4B46-B5F0-058082312944}" destId="{9A1C1365-AA2B-4FCD-8F98-FB7D48473D6C}" srcOrd="21" destOrd="0" presId="urn:microsoft.com/office/officeart/2008/layout/HexagonCluster"/>
    <dgm:cxn modelId="{274F68F9-31BF-484B-86EF-E6545B5403FA}" type="presParOf" srcId="{9A1C1365-AA2B-4FCD-8F98-FB7D48473D6C}" destId="{CE339194-EAC4-4164-B5B1-C0567F63A0A9}" srcOrd="0" destOrd="0" presId="urn:microsoft.com/office/officeart/2008/layout/HexagonCluster"/>
    <dgm:cxn modelId="{ACB77D57-9DC5-4A61-B1F2-FC99F107444B}" type="presParOf" srcId="{23ACC3E7-6594-4B46-B5F0-058082312944}" destId="{79877CB0-FD2E-4600-BD66-944A97653D5B}" srcOrd="22" destOrd="0" presId="urn:microsoft.com/office/officeart/2008/layout/HexagonCluster"/>
    <dgm:cxn modelId="{1CA7E3B8-A293-45AF-9090-DC1958A6C4F8}" type="presParOf" srcId="{79877CB0-FD2E-4600-BD66-944A97653D5B}" destId="{E9E04591-5102-4223-B41B-BED57E0B34CF}" srcOrd="0" destOrd="0" presId="urn:microsoft.com/office/officeart/2008/layout/HexagonCluster"/>
    <dgm:cxn modelId="{CBDCF976-2252-4231-BBD0-B91B36FC9F51}" type="presParOf" srcId="{23ACC3E7-6594-4B46-B5F0-058082312944}" destId="{25D9D061-9AF9-4770-84B5-C9663443CB88}" srcOrd="23" destOrd="0" presId="urn:microsoft.com/office/officeart/2008/layout/HexagonCluster"/>
    <dgm:cxn modelId="{F59558A7-BEEF-4887-B616-B7015D77AA36}" type="presParOf" srcId="{25D9D061-9AF9-4770-84B5-C9663443CB88}" destId="{6061EC18-26AE-4789-8C8D-8CA54A93424D}" srcOrd="0" destOrd="0" presId="urn:microsoft.com/office/officeart/2008/layout/HexagonCluster"/>
    <dgm:cxn modelId="{58E3CF71-E029-465A-A102-8BCC0BB78727}" type="presParOf" srcId="{23ACC3E7-6594-4B46-B5F0-058082312944}" destId="{81934E86-4787-4B5F-8B68-3E94EA69D235}" srcOrd="24" destOrd="0" presId="urn:microsoft.com/office/officeart/2008/layout/HexagonCluster"/>
    <dgm:cxn modelId="{70F123BD-F3E1-4A00-8263-F625EF90E09D}" type="presParOf" srcId="{81934E86-4787-4B5F-8B68-3E94EA69D235}" destId="{C258B2F5-F680-4565-8A20-2D1E1927B6CC}" srcOrd="0" destOrd="0" presId="urn:microsoft.com/office/officeart/2008/layout/HexagonCluster"/>
    <dgm:cxn modelId="{8BDCA4CA-FE08-4B5A-8544-5EF6CF7B8E55}" type="presParOf" srcId="{23ACC3E7-6594-4B46-B5F0-058082312944}" destId="{215F548B-9988-4EFA-9B7D-F8687103AE7C}" srcOrd="25" destOrd="0" presId="urn:microsoft.com/office/officeart/2008/layout/HexagonCluster"/>
    <dgm:cxn modelId="{5A720BE9-9DC2-490D-A825-20A9A3286CA1}" type="presParOf" srcId="{215F548B-9988-4EFA-9B7D-F8687103AE7C}" destId="{C0A606F0-5059-4641-9655-C4F0431B2C32}" srcOrd="0" destOrd="0" presId="urn:microsoft.com/office/officeart/2008/layout/HexagonCluster"/>
    <dgm:cxn modelId="{DD38BBB1-1590-42FF-984C-45738C24FDAE}" type="presParOf" srcId="{23ACC3E7-6594-4B46-B5F0-058082312944}" destId="{839FB8CE-075A-4665-9A4D-9F91CC1B2B20}" srcOrd="26" destOrd="0" presId="urn:microsoft.com/office/officeart/2008/layout/HexagonCluster"/>
    <dgm:cxn modelId="{D7456317-9806-4471-9D97-CDE48C4ED9B7}" type="presParOf" srcId="{839FB8CE-075A-4665-9A4D-9F91CC1B2B20}" destId="{601959BE-C72A-4DA7-A12C-C98F4C0F2405}" srcOrd="0" destOrd="0" presId="urn:microsoft.com/office/officeart/2008/layout/HexagonCluster"/>
    <dgm:cxn modelId="{57DDDDB8-22D0-4C85-8580-24A308A021B0}" type="presParOf" srcId="{23ACC3E7-6594-4B46-B5F0-058082312944}" destId="{AD6F96EC-874E-4A6B-8C21-B526C522B431}" srcOrd="27" destOrd="0" presId="urn:microsoft.com/office/officeart/2008/layout/HexagonCluster"/>
    <dgm:cxn modelId="{FDCAE7C7-5120-40A1-85E5-4C984F04EE9B}" type="presParOf" srcId="{AD6F96EC-874E-4A6B-8C21-B526C522B431}" destId="{40B5A769-1C61-4B1C-B88B-BA6430FBBCB2}" srcOrd="0" destOrd="0" presId="urn:microsoft.com/office/officeart/2008/layout/HexagonCluster"/>
    <dgm:cxn modelId="{2784441E-92D8-4253-AF02-C5FAAD0DC18B}" type="presParOf" srcId="{23ACC3E7-6594-4B46-B5F0-058082312944}" destId="{2AFEE2BF-B60F-478B-8C7F-44B49547F3C1}" srcOrd="28" destOrd="0" presId="urn:microsoft.com/office/officeart/2008/layout/HexagonCluster"/>
    <dgm:cxn modelId="{6DC2A598-6733-47FF-9B35-39640103141C}" type="presParOf" srcId="{2AFEE2BF-B60F-478B-8C7F-44B49547F3C1}" destId="{A86804E4-22B2-4E3B-9348-6377537548FE}" srcOrd="0" destOrd="0" presId="urn:microsoft.com/office/officeart/2008/layout/HexagonCluster"/>
    <dgm:cxn modelId="{96E13A27-F75C-4AB7-B607-669E3C1831DA}" type="presParOf" srcId="{23ACC3E7-6594-4B46-B5F0-058082312944}" destId="{21D5ED68-792F-4327-835E-83D97585B460}" srcOrd="29" destOrd="0" presId="urn:microsoft.com/office/officeart/2008/layout/HexagonCluster"/>
    <dgm:cxn modelId="{F4CB6F7A-34F4-4DA2-8B9D-E77A9B254BDA}" type="presParOf" srcId="{21D5ED68-792F-4327-835E-83D97585B460}" destId="{E93D9CC8-7D9D-4796-9FAB-083C2563D580}" srcOrd="0" destOrd="0" presId="urn:microsoft.com/office/officeart/2008/layout/HexagonCluster"/>
    <dgm:cxn modelId="{20B35DDD-DDD6-4AE3-8B32-A7EF93B24D97}" type="presParOf" srcId="{23ACC3E7-6594-4B46-B5F0-058082312944}" destId="{F9929FAA-86A7-4A69-A4E5-A3B4FD497548}" srcOrd="30" destOrd="0" presId="urn:microsoft.com/office/officeart/2008/layout/HexagonCluster"/>
    <dgm:cxn modelId="{FF4FB223-AFF0-442B-84FE-D65886E0A4A9}" type="presParOf" srcId="{F9929FAA-86A7-4A69-A4E5-A3B4FD497548}" destId="{414E8FEB-CED5-450A-94FE-5CEF11394175}" srcOrd="0" destOrd="0" presId="urn:microsoft.com/office/officeart/2008/layout/HexagonCluster"/>
    <dgm:cxn modelId="{CC4AE0F7-1253-48B0-AB64-BDD5CD95B562}" type="presParOf" srcId="{23ACC3E7-6594-4B46-B5F0-058082312944}" destId="{19FD949C-FE42-4AFF-BFE5-40D8A50EEE67}" srcOrd="31" destOrd="0" presId="urn:microsoft.com/office/officeart/2008/layout/HexagonCluster"/>
    <dgm:cxn modelId="{D9206382-6583-4E2D-BF8F-4B2DB4516BEB}" type="presParOf" srcId="{19FD949C-FE42-4AFF-BFE5-40D8A50EEE67}" destId="{A4B1A0AA-6C68-4D1D-ACB0-C62B2F1A5ED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Puntos</a:t>
          </a:r>
          <a:r>
            <a:rPr lang="es-CL" baseline="0" dirty="0"/>
            <a:t> de prensa y cobertura </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Publicidad </a:t>
          </a:r>
        </a:p>
        <a:p>
          <a:r>
            <a:rPr lang="es-CL" baseline="0" dirty="0"/>
            <a:t>Televisiva y Radial </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Folletería</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E104274A-D843-4438-912A-C64F96F069C9}">
      <dgm:prSet phldrT="[Texto]"/>
      <dgm:spPr/>
      <dgm:t>
        <a:bodyPr/>
        <a:lstStyle/>
        <a:p>
          <a:r>
            <a:rPr lang="es-CL" dirty="0"/>
            <a:t>Salud Responde</a:t>
          </a:r>
        </a:p>
      </dgm:t>
    </dgm:pt>
    <dgm:pt modelId="{0B4EC188-997E-49FC-9952-38FB4F5A2BF5}" type="parTrans" cxnId="{5A03D417-9325-4942-AA1E-500C62D56CE7}">
      <dgm:prSet/>
      <dgm:spPr/>
      <dgm:t>
        <a:bodyPr/>
        <a:lstStyle/>
        <a:p>
          <a:endParaRPr lang="es-CL"/>
        </a:p>
      </dgm:t>
    </dgm:pt>
    <dgm:pt modelId="{A8B31FFF-3306-4FAF-958A-02B4E8C02950}" type="sibTrans" cxnId="{5A03D417-9325-4942-AA1E-500C62D56C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4">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8"/>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4"/>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8"/>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4">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8"/>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4"/>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8"/>
      <dgm:spPr/>
    </dgm:pt>
    <dgm:pt modelId="{9E297C3C-8480-40ED-92B6-FB0CBF785908}" type="pres">
      <dgm:prSet presAssocID="{E104274A-D843-4438-912A-C64F96F069C9}" presName="text4" presStyleCnt="0"/>
      <dgm:spPr/>
    </dgm:pt>
    <dgm:pt modelId="{0D8381D3-5739-4543-95DF-06FB0D982060}" type="pres">
      <dgm:prSet presAssocID="{E104274A-D843-4438-912A-C64F96F069C9}" presName="textRepeatNode" presStyleLbl="alignNode1" presStyleIdx="3" presStyleCnt="4">
        <dgm:presLayoutVars>
          <dgm:chMax val="0"/>
          <dgm:chPref val="0"/>
          <dgm:bulletEnabled val="1"/>
        </dgm:presLayoutVars>
      </dgm:prSet>
      <dgm:spPr/>
      <dgm:t>
        <a:bodyPr/>
        <a:lstStyle/>
        <a:p>
          <a:endParaRPr lang="es-CL"/>
        </a:p>
      </dgm:t>
    </dgm:pt>
    <dgm:pt modelId="{D3EBBF4E-8EBD-4A4C-A265-BB8F5DB48AAE}" type="pres">
      <dgm:prSet presAssocID="{E104274A-D843-4438-912A-C64F96F069C9}" presName="textaccent4" presStyleCnt="0"/>
      <dgm:spPr/>
    </dgm:pt>
    <dgm:pt modelId="{D40B1D05-605F-4469-B23C-A6A1CEA75687}" type="pres">
      <dgm:prSet presAssocID="{E104274A-D843-4438-912A-C64F96F069C9}" presName="accentRepeatNode" presStyleLbl="solidAlignAcc1" presStyleIdx="6" presStyleCnt="8"/>
      <dgm:spPr/>
    </dgm:pt>
    <dgm:pt modelId="{42B4BCFB-C08E-471E-8010-DFDF2C3BAB33}" type="pres">
      <dgm:prSet presAssocID="{A8B31FFF-3306-4FAF-958A-02B4E8C02950}" presName="image4" presStyleCnt="0"/>
      <dgm:spPr/>
    </dgm:pt>
    <dgm:pt modelId="{8F545072-E208-40A9-BD88-406A943E116D}" type="pres">
      <dgm:prSet presAssocID="{A8B31FFF-3306-4FAF-958A-02B4E8C02950}" presName="imageRepeatNode" presStyleLbl="alignAcc1" presStyleIdx="3" presStyleCnt="4"/>
      <dgm:spPr/>
      <dgm:t>
        <a:bodyPr/>
        <a:lstStyle/>
        <a:p>
          <a:endParaRPr lang="es-CL"/>
        </a:p>
      </dgm:t>
    </dgm:pt>
    <dgm:pt modelId="{14C329E9-42CF-4FB3-8853-3EA4F7A01513}" type="pres">
      <dgm:prSet presAssocID="{A8B31FFF-3306-4FAF-958A-02B4E8C02950}" presName="imageaccent4" presStyleCnt="0"/>
      <dgm:spPr/>
    </dgm:pt>
    <dgm:pt modelId="{2DF55D59-CBF7-4BF6-8C59-D6E1B4580389}" type="pres">
      <dgm:prSet presAssocID="{A8B31FFF-3306-4FAF-958A-02B4E8C02950}" presName="accentRepeatNode" presStyleLbl="solidAlignAcc1" presStyleIdx="7" presStyleCnt="8"/>
      <dgm:spPr/>
    </dgm:pt>
  </dgm:ptLst>
  <dgm:cxnLst>
    <dgm:cxn modelId="{C82E3AB7-A4B4-4E75-8E5A-DBA6F6A6E7EB}" type="presOf" srcId="{F6B8337C-AA2A-4721-879E-243955754B75}" destId="{D22B91ED-E03D-4E42-B6B8-1C97DD075972}" srcOrd="0" destOrd="0" presId="urn:microsoft.com/office/officeart/2008/layout/HexagonCluster"/>
    <dgm:cxn modelId="{96736218-BD97-45FD-82E2-0C4615CCF447}" type="presOf" srcId="{A8B31FFF-3306-4FAF-958A-02B4E8C02950}" destId="{8F545072-E208-40A9-BD88-406A943E116D}"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1" destOrd="0" parTransId="{D4059EF2-71EA-4639-87DC-D5C93EBADE94}" sibTransId="{0281E648-492A-4C26-9666-8B9DAD597F26}"/>
    <dgm:cxn modelId="{AF93E2D9-4985-4E01-9550-8F11BE866EBF}" type="presOf" srcId="{92FE7BF5-2510-458E-898A-D9F24F8C66BA}" destId="{23ACC3E7-6594-4B46-B5F0-058082312944}" srcOrd="0" destOrd="0" presId="urn:microsoft.com/office/officeart/2008/layout/HexagonCluster"/>
    <dgm:cxn modelId="{5A03D417-9325-4942-AA1E-500C62D56CE7}" srcId="{92FE7BF5-2510-458E-898A-D9F24F8C66BA}" destId="{E104274A-D843-4438-912A-C64F96F069C9}" srcOrd="3" destOrd="0" parTransId="{0B4EC188-997E-49FC-9952-38FB4F5A2BF5}" sibTransId="{A8B31FFF-3306-4FAF-958A-02B4E8C02950}"/>
    <dgm:cxn modelId="{C58CB7CA-56FC-4E41-BAF6-58841D09BD80}" type="presOf" srcId="{D3E4FAFB-1E5E-4CF5-AF45-F68CA34AFBC2}" destId="{8469F3EF-046E-433B-AAA4-0EBF5223DB10}"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063439D0-E3F6-4A07-9A9E-96781DBDF4F7}" type="presOf" srcId="{E104274A-D843-4438-912A-C64F96F069C9}" destId="{0D8381D3-5739-4543-95DF-06FB0D982060}" srcOrd="0" destOrd="0" presId="urn:microsoft.com/office/officeart/2008/layout/HexagonCluster"/>
    <dgm:cxn modelId="{991D0F16-2850-4E3F-A4C3-15E444A973CC}" type="presOf" srcId="{2472F4C2-1F74-4CD7-8E33-78582B20687E}" destId="{7FB87CE9-AAE4-4FD4-B04D-3807386147A0}" srcOrd="0" destOrd="0" presId="urn:microsoft.com/office/officeart/2008/layout/HexagonCluster"/>
    <dgm:cxn modelId="{FF87E778-7308-4DFA-BC5F-4E4EEBCDBCF2}" type="presOf" srcId="{0281E648-492A-4C26-9666-8B9DAD597F26}" destId="{531F8B32-7B2C-4FFD-A1B3-B57261770778}" srcOrd="0" destOrd="0" presId="urn:microsoft.com/office/officeart/2008/layout/HexagonCluster"/>
    <dgm:cxn modelId="{7082C709-856B-4B9B-8BEE-BAA1FE94E1D4}" type="presOf" srcId="{700492AA-7839-4D4F-A229-29B0272C8579}" destId="{22F54F79-EC59-4D4C-A060-DCB64EB15CF1}" srcOrd="0" destOrd="0" presId="urn:microsoft.com/office/officeart/2008/layout/HexagonCluster"/>
    <dgm:cxn modelId="{F18413CE-F3BA-4510-8DC4-0B7BC744623C}" type="presOf" srcId="{C698958F-E6FB-4896-84B7-147B1FE37F34}" destId="{2652C196-4C6E-4385-9C1E-E515B66BE057}" srcOrd="0" destOrd="0" presId="urn:microsoft.com/office/officeart/2008/layout/HexagonCluster"/>
    <dgm:cxn modelId="{6F8CA48C-2F26-4D76-BF59-AB60072EC521}" type="presParOf" srcId="{23ACC3E7-6594-4B46-B5F0-058082312944}" destId="{53C31C2C-C24F-4ECE-A699-9F3C196133CF}" srcOrd="0" destOrd="0" presId="urn:microsoft.com/office/officeart/2008/layout/HexagonCluster"/>
    <dgm:cxn modelId="{49B79D5E-CB5A-4440-842D-8968ABBDC9C2}" type="presParOf" srcId="{53C31C2C-C24F-4ECE-A699-9F3C196133CF}" destId="{8469F3EF-046E-433B-AAA4-0EBF5223DB10}" srcOrd="0" destOrd="0" presId="urn:microsoft.com/office/officeart/2008/layout/HexagonCluster"/>
    <dgm:cxn modelId="{F0322BCE-1EB6-417B-A6F7-FFBD2ED0B0C5}" type="presParOf" srcId="{23ACC3E7-6594-4B46-B5F0-058082312944}" destId="{A261ECDF-C7CA-4212-B339-B6C5D1875BE5}" srcOrd="1" destOrd="0" presId="urn:microsoft.com/office/officeart/2008/layout/HexagonCluster"/>
    <dgm:cxn modelId="{671B7137-50DF-43C1-A678-0974AF68D16C}" type="presParOf" srcId="{A261ECDF-C7CA-4212-B339-B6C5D1875BE5}" destId="{F2ED6F0D-DBDB-4967-AE5D-72A6E1ED38D3}" srcOrd="0" destOrd="0" presId="urn:microsoft.com/office/officeart/2008/layout/HexagonCluster"/>
    <dgm:cxn modelId="{6183CB0C-965D-4494-A8DC-EC0B839C46A8}" type="presParOf" srcId="{23ACC3E7-6594-4B46-B5F0-058082312944}" destId="{8EA77716-BA0D-4CF2-8FEE-F4216AB0C3DF}" srcOrd="2" destOrd="0" presId="urn:microsoft.com/office/officeart/2008/layout/HexagonCluster"/>
    <dgm:cxn modelId="{BEB72495-4D50-4C2D-B01E-B0F62631896A}" type="presParOf" srcId="{8EA77716-BA0D-4CF2-8FEE-F4216AB0C3DF}" destId="{D22B91ED-E03D-4E42-B6B8-1C97DD075972}" srcOrd="0" destOrd="0" presId="urn:microsoft.com/office/officeart/2008/layout/HexagonCluster"/>
    <dgm:cxn modelId="{CBB56BFD-39E0-42CE-B2AB-C17FEAA67186}" type="presParOf" srcId="{23ACC3E7-6594-4B46-B5F0-058082312944}" destId="{C46DF2B5-E408-40CB-B8AE-695E0DBEE392}" srcOrd="3" destOrd="0" presId="urn:microsoft.com/office/officeart/2008/layout/HexagonCluster"/>
    <dgm:cxn modelId="{8B3D003E-5D41-4B1B-A97D-181424D36907}" type="presParOf" srcId="{C46DF2B5-E408-40CB-B8AE-695E0DBEE392}" destId="{D3EA6D1B-EDF2-45F6-B54A-BC8E1CFED038}" srcOrd="0" destOrd="0" presId="urn:microsoft.com/office/officeart/2008/layout/HexagonCluster"/>
    <dgm:cxn modelId="{728DF0E9-BF8A-46CC-81B6-FE6EBA8E9DE2}" type="presParOf" srcId="{23ACC3E7-6594-4B46-B5F0-058082312944}" destId="{9EF50634-87EB-42B3-AEB3-A3009B68417B}" srcOrd="4" destOrd="0" presId="urn:microsoft.com/office/officeart/2008/layout/HexagonCluster"/>
    <dgm:cxn modelId="{C434BBB3-904F-4400-B86F-6DE9C1054873}" type="presParOf" srcId="{9EF50634-87EB-42B3-AEB3-A3009B68417B}" destId="{22F54F79-EC59-4D4C-A060-DCB64EB15CF1}" srcOrd="0" destOrd="0" presId="urn:microsoft.com/office/officeart/2008/layout/HexagonCluster"/>
    <dgm:cxn modelId="{9D29444D-4A08-4C54-8A24-74AF52F2ACD8}" type="presParOf" srcId="{23ACC3E7-6594-4B46-B5F0-058082312944}" destId="{3B2127A6-4762-438C-A17D-A8146B63F029}" srcOrd="5" destOrd="0" presId="urn:microsoft.com/office/officeart/2008/layout/HexagonCluster"/>
    <dgm:cxn modelId="{C31CF89A-B625-4891-AD21-10065C4A1FC9}" type="presParOf" srcId="{3B2127A6-4762-438C-A17D-A8146B63F029}" destId="{71B49B8E-89AA-459F-843E-0F0BD81220AA}" srcOrd="0" destOrd="0" presId="urn:microsoft.com/office/officeart/2008/layout/HexagonCluster"/>
    <dgm:cxn modelId="{ED59D79E-9624-430E-A71F-62F00F693D70}" type="presParOf" srcId="{23ACC3E7-6594-4B46-B5F0-058082312944}" destId="{8037156A-9B3B-469E-9AD0-A5FB997E284A}" srcOrd="6" destOrd="0" presId="urn:microsoft.com/office/officeart/2008/layout/HexagonCluster"/>
    <dgm:cxn modelId="{23646144-1971-42D8-A82C-4D3ACA25B688}" type="presParOf" srcId="{8037156A-9B3B-469E-9AD0-A5FB997E284A}" destId="{531F8B32-7B2C-4FFD-A1B3-B57261770778}" srcOrd="0" destOrd="0" presId="urn:microsoft.com/office/officeart/2008/layout/HexagonCluster"/>
    <dgm:cxn modelId="{F2ABBD3C-5493-40B5-8F41-3FB4B9B2013A}" type="presParOf" srcId="{23ACC3E7-6594-4B46-B5F0-058082312944}" destId="{84351B70-B22D-4736-9085-6959F31608B0}" srcOrd="7" destOrd="0" presId="urn:microsoft.com/office/officeart/2008/layout/HexagonCluster"/>
    <dgm:cxn modelId="{B2143F60-D7B8-4B65-BAF7-4A76D29C6615}" type="presParOf" srcId="{84351B70-B22D-4736-9085-6959F31608B0}" destId="{A9D529A3-7D63-4EE1-AC3A-1CB41C3DD7E4}" srcOrd="0" destOrd="0" presId="urn:microsoft.com/office/officeart/2008/layout/HexagonCluster"/>
    <dgm:cxn modelId="{DCB43B5E-24F3-4ADC-88C4-B19F1B9C0866}" type="presParOf" srcId="{23ACC3E7-6594-4B46-B5F0-058082312944}" destId="{723D3167-7C85-4782-87F8-E6C08D3B66A5}" srcOrd="8" destOrd="0" presId="urn:microsoft.com/office/officeart/2008/layout/HexagonCluster"/>
    <dgm:cxn modelId="{64275E42-5C6D-476E-81A9-E64FCD28B0C1}" type="presParOf" srcId="{723D3167-7C85-4782-87F8-E6C08D3B66A5}" destId="{7FB87CE9-AAE4-4FD4-B04D-3807386147A0}" srcOrd="0" destOrd="0" presId="urn:microsoft.com/office/officeart/2008/layout/HexagonCluster"/>
    <dgm:cxn modelId="{7E169097-1DA4-481B-BEBD-5AB45E2E4A63}" type="presParOf" srcId="{23ACC3E7-6594-4B46-B5F0-058082312944}" destId="{181E94EA-454C-4CA9-8663-254A9B57B3D2}" srcOrd="9" destOrd="0" presId="urn:microsoft.com/office/officeart/2008/layout/HexagonCluster"/>
    <dgm:cxn modelId="{D3EC7ED4-5145-4692-9614-8D1636D5D157}" type="presParOf" srcId="{181E94EA-454C-4CA9-8663-254A9B57B3D2}" destId="{3A9E7B20-6127-44DC-9007-1E9215835B02}" srcOrd="0" destOrd="0" presId="urn:microsoft.com/office/officeart/2008/layout/HexagonCluster"/>
    <dgm:cxn modelId="{1F1F6B46-6691-4692-99DC-2E020296E6E1}" type="presParOf" srcId="{23ACC3E7-6594-4B46-B5F0-058082312944}" destId="{425C9695-BE24-4426-AC0D-796EAE46D6CB}" srcOrd="10" destOrd="0" presId="urn:microsoft.com/office/officeart/2008/layout/HexagonCluster"/>
    <dgm:cxn modelId="{8F7CD6FD-D9F7-4E8B-B621-BEB46A5CEDBB}" type="presParOf" srcId="{425C9695-BE24-4426-AC0D-796EAE46D6CB}" destId="{2652C196-4C6E-4385-9C1E-E515B66BE057}" srcOrd="0" destOrd="0" presId="urn:microsoft.com/office/officeart/2008/layout/HexagonCluster"/>
    <dgm:cxn modelId="{9A1D08E2-B280-446A-BA63-3CDCA3A18BE5}" type="presParOf" srcId="{23ACC3E7-6594-4B46-B5F0-058082312944}" destId="{6A56E4C0-8528-47C7-8AFC-87708B6904A7}" srcOrd="11" destOrd="0" presId="urn:microsoft.com/office/officeart/2008/layout/HexagonCluster"/>
    <dgm:cxn modelId="{8F16EEBD-698A-4539-9DB3-248F799C68CF}" type="presParOf" srcId="{6A56E4C0-8528-47C7-8AFC-87708B6904A7}" destId="{6A3B02DF-430F-42E0-A598-F860DBA7C1B3}" srcOrd="0" destOrd="0" presId="urn:microsoft.com/office/officeart/2008/layout/HexagonCluster"/>
    <dgm:cxn modelId="{38F3EF62-280F-44D5-8D03-23D33D80859E}" type="presParOf" srcId="{23ACC3E7-6594-4B46-B5F0-058082312944}" destId="{9E297C3C-8480-40ED-92B6-FB0CBF785908}" srcOrd="12" destOrd="0" presId="urn:microsoft.com/office/officeart/2008/layout/HexagonCluster"/>
    <dgm:cxn modelId="{4407F222-53EF-47D1-BB3C-653E71D2595A}" type="presParOf" srcId="{9E297C3C-8480-40ED-92B6-FB0CBF785908}" destId="{0D8381D3-5739-4543-95DF-06FB0D982060}" srcOrd="0" destOrd="0" presId="urn:microsoft.com/office/officeart/2008/layout/HexagonCluster"/>
    <dgm:cxn modelId="{F5FB7218-305B-4B59-B019-09CC719DCD95}" type="presParOf" srcId="{23ACC3E7-6594-4B46-B5F0-058082312944}" destId="{D3EBBF4E-8EBD-4A4C-A265-BB8F5DB48AAE}" srcOrd="13" destOrd="0" presId="urn:microsoft.com/office/officeart/2008/layout/HexagonCluster"/>
    <dgm:cxn modelId="{C9503FC4-297A-4AE1-A29D-27ECCEAFD5D7}" type="presParOf" srcId="{D3EBBF4E-8EBD-4A4C-A265-BB8F5DB48AAE}" destId="{D40B1D05-605F-4469-B23C-A6A1CEA75687}" srcOrd="0" destOrd="0" presId="urn:microsoft.com/office/officeart/2008/layout/HexagonCluster"/>
    <dgm:cxn modelId="{3F7EC1D5-196B-4BAF-8322-AB956C30C7AE}" type="presParOf" srcId="{23ACC3E7-6594-4B46-B5F0-058082312944}" destId="{42B4BCFB-C08E-471E-8010-DFDF2C3BAB33}" srcOrd="14" destOrd="0" presId="urn:microsoft.com/office/officeart/2008/layout/HexagonCluster"/>
    <dgm:cxn modelId="{DBE8B6F0-E705-4CD9-BD42-0E3C0DF3C247}" type="presParOf" srcId="{42B4BCFB-C08E-471E-8010-DFDF2C3BAB33}" destId="{8F545072-E208-40A9-BD88-406A943E116D}" srcOrd="0" destOrd="0" presId="urn:microsoft.com/office/officeart/2008/layout/HexagonCluster"/>
    <dgm:cxn modelId="{A1ECB3AF-82F7-49B4-B2F8-EFAD65AFE3B2}" type="presParOf" srcId="{23ACC3E7-6594-4B46-B5F0-058082312944}" destId="{14C329E9-42CF-4FB3-8853-3EA4F7A01513}" srcOrd="15" destOrd="0" presId="urn:microsoft.com/office/officeart/2008/layout/HexagonCluster"/>
    <dgm:cxn modelId="{79447339-A4AC-4790-94B4-5BB1BB3D7808}" type="presParOf" srcId="{14C329E9-42CF-4FB3-8853-3EA4F7A01513}" destId="{2DF55D59-CBF7-4BF6-8C59-D6E1B458038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3591188" y="3492673"/>
          <a:ext cx="2467104" cy="2127074"/>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Centros de vigilancia APS </a:t>
          </a:r>
        </a:p>
      </dsp:txBody>
      <dsp:txXfrm>
        <a:off x="3974036" y="3822755"/>
        <a:ext cx="1701408" cy="1466910"/>
      </dsp:txXfrm>
    </dsp:sp>
    <dsp:sp modelId="{F2ED6F0D-DBDB-4967-AE5D-72A6E1ED38D3}">
      <dsp:nvSpPr>
        <dsp:cNvPr id="0" name=""/>
        <dsp:cNvSpPr/>
      </dsp:nvSpPr>
      <dsp:spPr>
        <a:xfrm>
          <a:off x="3655280"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1482296" y="2350178"/>
          <a:ext cx="2467104" cy="2127074"/>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3161859" y="419626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5693055" y="2324889"/>
          <a:ext cx="2467104" cy="2127074"/>
        </a:xfrm>
        <a:prstGeom prst="hexagon">
          <a:avLst>
            <a:gd name="adj" fmla="val 25000"/>
            <a:gd name="vf" fmla="val 115470"/>
          </a:avLst>
        </a:prstGeom>
        <a:solidFill>
          <a:schemeClr val="accent5">
            <a:hueOff val="3005351"/>
            <a:satOff val="-13190"/>
            <a:lumOff val="39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baseline="0" dirty="0"/>
            <a:t>Vigilancia en Centros de Alta Complejidad</a:t>
          </a:r>
        </a:p>
      </dsp:txBody>
      <dsp:txXfrm>
        <a:off x="6075903" y="2654971"/>
        <a:ext cx="1701408" cy="1466910"/>
      </dsp:txXfrm>
    </dsp:sp>
    <dsp:sp modelId="{71B49B8E-89AA-459F-843E-0F0BD81220AA}">
      <dsp:nvSpPr>
        <dsp:cNvPr id="0" name=""/>
        <dsp:cNvSpPr/>
      </dsp:nvSpPr>
      <dsp:spPr>
        <a:xfrm>
          <a:off x="7379642" y="4168729"/>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7794923" y="3492673"/>
          <a:ext cx="2467104" cy="2127074"/>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7859015"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3591188" y="1162163"/>
          <a:ext cx="2467104" cy="2127074"/>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Vigilancia</a:t>
          </a:r>
          <a:r>
            <a:rPr lang="es-CL" sz="2100" kern="1200" baseline="0" dirty="0"/>
            <a:t> Epidemiológica </a:t>
          </a:r>
          <a:endParaRPr lang="es-CL" sz="2100" kern="1200" dirty="0"/>
        </a:p>
      </dsp:txBody>
      <dsp:txXfrm>
        <a:off x="3974036" y="1492245"/>
        <a:ext cx="1701408" cy="1466910"/>
      </dsp:txXfrm>
    </dsp:sp>
    <dsp:sp modelId="{3A9E7B20-6127-44DC-9007-1E9215835B02}">
      <dsp:nvSpPr>
        <dsp:cNvPr id="0" name=""/>
        <dsp:cNvSpPr/>
      </dsp:nvSpPr>
      <dsp:spPr>
        <a:xfrm>
          <a:off x="5263727" y="120824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5693055" y="0"/>
          <a:ext cx="2467104" cy="2127074"/>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5765927" y="934002"/>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1952178" y="2520113"/>
          <a:ext cx="1766876" cy="1516655"/>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Habilitación y Complejización de camas</a:t>
          </a:r>
        </a:p>
      </dsp:txBody>
      <dsp:txXfrm>
        <a:off x="2225806" y="2754990"/>
        <a:ext cx="1219620" cy="1046901"/>
      </dsp:txXfrm>
    </dsp:sp>
    <dsp:sp modelId="{F2ED6F0D-DBDB-4967-AE5D-72A6E1ED38D3}">
      <dsp:nvSpPr>
        <dsp:cNvPr id="0" name=""/>
        <dsp:cNvSpPr/>
      </dsp:nvSpPr>
      <dsp:spPr>
        <a:xfrm>
          <a:off x="1994609" y="319845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432273" y="1681795"/>
          <a:ext cx="1766876" cy="151665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1642104" y="2997185"/>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277869E-1DD5-46A9-B784-785CFDDAE589}">
      <dsp:nvSpPr>
        <dsp:cNvPr id="0" name=""/>
        <dsp:cNvSpPr/>
      </dsp:nvSpPr>
      <dsp:spPr>
        <a:xfrm>
          <a:off x="3472083" y="1677208"/>
          <a:ext cx="1766876" cy="1516655"/>
        </a:xfrm>
        <a:prstGeom prst="hexagon">
          <a:avLst>
            <a:gd name="adj" fmla="val 25000"/>
            <a:gd name="vf" fmla="val 115470"/>
          </a:avLst>
        </a:prstGeom>
        <a:solidFill>
          <a:schemeClr val="accent5">
            <a:hueOff val="858672"/>
            <a:satOff val="-3769"/>
            <a:lumOff val="11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Refuerzo en UEH</a:t>
          </a:r>
        </a:p>
      </dsp:txBody>
      <dsp:txXfrm>
        <a:off x="3745711" y="1912085"/>
        <a:ext cx="1219620" cy="1046901"/>
      </dsp:txXfrm>
    </dsp:sp>
    <dsp:sp modelId="{A0922FBB-0B4C-46C8-A5C3-C85AAF3D3530}">
      <dsp:nvSpPr>
        <dsp:cNvPr id="0" name=""/>
        <dsp:cNvSpPr/>
      </dsp:nvSpPr>
      <dsp:spPr>
        <a:xfrm>
          <a:off x="4688442" y="2989158"/>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CCE5FD2-3FCB-49D4-B7BE-C9825F7B3DFC}">
      <dsp:nvSpPr>
        <dsp:cNvPr id="0" name=""/>
        <dsp:cNvSpPr/>
      </dsp:nvSpPr>
      <dsp:spPr>
        <a:xfrm>
          <a:off x="4993076" y="2517246"/>
          <a:ext cx="1766876" cy="151665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47FE0C5-CEAF-4E18-B680-8DACB32B4731}">
      <dsp:nvSpPr>
        <dsp:cNvPr id="0" name=""/>
        <dsp:cNvSpPr/>
      </dsp:nvSpPr>
      <dsp:spPr>
        <a:xfrm>
          <a:off x="5035507" y="319214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1952178" y="843478"/>
          <a:ext cx="1766876" cy="1516655"/>
        </a:xfrm>
        <a:prstGeom prst="hexagon">
          <a:avLst>
            <a:gd name="adj" fmla="val 25000"/>
            <a:gd name="vf" fmla="val 115470"/>
          </a:avLst>
        </a:prstGeom>
        <a:solidFill>
          <a:schemeClr val="accent5">
            <a:hueOff val="1717344"/>
            <a:satOff val="-7537"/>
            <a:lumOff val="22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Hospitalización Domiciliaria</a:t>
          </a:r>
        </a:p>
      </dsp:txBody>
      <dsp:txXfrm>
        <a:off x="2225806" y="1078355"/>
        <a:ext cx="1219620" cy="1046901"/>
      </dsp:txXfrm>
    </dsp:sp>
    <dsp:sp modelId="{71B49B8E-89AA-459F-843E-0F0BD81220AA}">
      <dsp:nvSpPr>
        <dsp:cNvPr id="0" name=""/>
        <dsp:cNvSpPr/>
      </dsp:nvSpPr>
      <dsp:spPr>
        <a:xfrm>
          <a:off x="3154393" y="86412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3472083" y="0"/>
          <a:ext cx="1766876" cy="151665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3523218" y="67203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4993076" y="840037"/>
          <a:ext cx="1766876" cy="1516655"/>
        </a:xfrm>
        <a:prstGeom prst="hexagon">
          <a:avLst>
            <a:gd name="adj" fmla="val 25000"/>
            <a:gd name="vf" fmla="val 115470"/>
          </a:avLst>
        </a:prstGeom>
        <a:solidFill>
          <a:schemeClr val="accent5">
            <a:hueOff val="2576015"/>
            <a:satOff val="-11306"/>
            <a:lumOff val="33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Refuerzo en Gestión de camas y Gestión de egresos</a:t>
          </a:r>
        </a:p>
      </dsp:txBody>
      <dsp:txXfrm>
        <a:off x="5266704" y="1074914"/>
        <a:ext cx="1219620" cy="1046901"/>
      </dsp:txXfrm>
    </dsp:sp>
    <dsp:sp modelId="{3A9E7B20-6127-44DC-9007-1E9215835B02}">
      <dsp:nvSpPr>
        <dsp:cNvPr id="0" name=""/>
        <dsp:cNvSpPr/>
      </dsp:nvSpPr>
      <dsp:spPr>
        <a:xfrm>
          <a:off x="6520597" y="1512067"/>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6512981" y="1692690"/>
          <a:ext cx="1766876" cy="151665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6856782" y="17202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12C7F6C-F3E3-49B7-AEEC-4FA444FE5CED}">
      <dsp:nvSpPr>
        <dsp:cNvPr id="0" name=""/>
        <dsp:cNvSpPr/>
      </dsp:nvSpPr>
      <dsp:spPr>
        <a:xfrm>
          <a:off x="6512981" y="16055"/>
          <a:ext cx="1766876" cy="1516655"/>
        </a:xfrm>
        <a:prstGeom prst="hexagon">
          <a:avLst>
            <a:gd name="adj" fmla="val 25000"/>
            <a:gd name="vf" fmla="val 115470"/>
          </a:avLst>
        </a:prstGeom>
        <a:solidFill>
          <a:schemeClr val="accent5">
            <a:hueOff val="3434687"/>
            <a:satOff val="-15074"/>
            <a:lumOff val="44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Laboratorios Clínicos de Vigilancia</a:t>
          </a:r>
        </a:p>
      </dsp:txBody>
      <dsp:txXfrm>
        <a:off x="6786609" y="250932"/>
        <a:ext cx="1219620" cy="1046901"/>
      </dsp:txXfrm>
    </dsp:sp>
    <dsp:sp modelId="{5FAA8DD5-DE5E-421D-B8DB-B376FD1757D2}">
      <dsp:nvSpPr>
        <dsp:cNvPr id="0" name=""/>
        <dsp:cNvSpPr/>
      </dsp:nvSpPr>
      <dsp:spPr>
        <a:xfrm>
          <a:off x="8040502" y="6961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297F38F-1909-4F6C-ACD6-017E29591978}">
      <dsp:nvSpPr>
        <dsp:cNvPr id="0" name=""/>
        <dsp:cNvSpPr/>
      </dsp:nvSpPr>
      <dsp:spPr>
        <a:xfrm>
          <a:off x="8032886" y="862400"/>
          <a:ext cx="1766876" cy="1516655"/>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1041F1-564A-4F7F-A56C-6ACBAB6D04FC}">
      <dsp:nvSpPr>
        <dsp:cNvPr id="0" name=""/>
        <dsp:cNvSpPr/>
      </dsp:nvSpPr>
      <dsp:spPr>
        <a:xfrm>
          <a:off x="8385391" y="896231"/>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01ACF7C-1380-41B5-A468-A15C1F014B7F}">
      <dsp:nvSpPr>
        <dsp:cNvPr id="0" name=""/>
        <dsp:cNvSpPr/>
      </dsp:nvSpPr>
      <dsp:spPr>
        <a:xfrm>
          <a:off x="8032886" y="2536741"/>
          <a:ext cx="1766876" cy="1516655"/>
        </a:xfrm>
        <a:prstGeom prst="hexagon">
          <a:avLst>
            <a:gd name="adj" fmla="val 25000"/>
            <a:gd name="vf" fmla="val 115470"/>
          </a:avLst>
        </a:prstGeom>
        <a:solidFill>
          <a:schemeClr val="accent5">
            <a:hueOff val="4293359"/>
            <a:satOff val="-18843"/>
            <a:lumOff val="56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Orientadores en salas de UEH</a:t>
          </a:r>
        </a:p>
      </dsp:txBody>
      <dsp:txXfrm>
        <a:off x="8306514" y="2771618"/>
        <a:ext cx="1219620" cy="1046901"/>
      </dsp:txXfrm>
    </dsp:sp>
    <dsp:sp modelId="{CE339194-EAC4-4164-B5B1-C0567F63A0A9}">
      <dsp:nvSpPr>
        <dsp:cNvPr id="0" name=""/>
        <dsp:cNvSpPr/>
      </dsp:nvSpPr>
      <dsp:spPr>
        <a:xfrm>
          <a:off x="8383215" y="386532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9E04591-5102-4223-B41B-BED57E0B34CF}">
      <dsp:nvSpPr>
        <dsp:cNvPr id="0" name=""/>
        <dsp:cNvSpPr/>
      </dsp:nvSpPr>
      <dsp:spPr>
        <a:xfrm>
          <a:off x="6512981" y="3367031"/>
          <a:ext cx="1766876" cy="151665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061EC18-26AE-4789-8C8D-8CA54A93424D}">
      <dsp:nvSpPr>
        <dsp:cNvPr id="0" name=""/>
        <dsp:cNvSpPr/>
      </dsp:nvSpPr>
      <dsp:spPr>
        <a:xfrm>
          <a:off x="8055734" y="4032754"/>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258B2F5-F680-4565-8A20-2D1E1927B6CC}">
      <dsp:nvSpPr>
        <dsp:cNvPr id="0" name=""/>
        <dsp:cNvSpPr/>
      </dsp:nvSpPr>
      <dsp:spPr>
        <a:xfrm>
          <a:off x="3470995" y="3357857"/>
          <a:ext cx="1766876" cy="1516655"/>
        </a:xfrm>
        <a:prstGeom prst="hexagon">
          <a:avLst>
            <a:gd name="adj" fmla="val 25000"/>
            <a:gd name="vf" fmla="val 115470"/>
          </a:avLst>
        </a:prstGeom>
        <a:solidFill>
          <a:schemeClr val="accent5">
            <a:hueOff val="5152031"/>
            <a:satOff val="-22611"/>
            <a:lumOff val="67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Centros de Alertas Temprana SAMU</a:t>
          </a:r>
        </a:p>
      </dsp:txBody>
      <dsp:txXfrm>
        <a:off x="3744623" y="3592734"/>
        <a:ext cx="1219620" cy="1046901"/>
      </dsp:txXfrm>
    </dsp:sp>
    <dsp:sp modelId="{C0A606F0-5059-4641-9655-C4F0431B2C32}">
      <dsp:nvSpPr>
        <dsp:cNvPr id="0" name=""/>
        <dsp:cNvSpPr/>
      </dsp:nvSpPr>
      <dsp:spPr>
        <a:xfrm>
          <a:off x="3522130" y="4029887"/>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01959BE-C72A-4DA7-A12C-C98F4C0F2405}">
      <dsp:nvSpPr>
        <dsp:cNvPr id="0" name=""/>
        <dsp:cNvSpPr/>
      </dsp:nvSpPr>
      <dsp:spPr>
        <a:xfrm>
          <a:off x="1951090" y="4200762"/>
          <a:ext cx="1766876" cy="1516655"/>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0B5A769-1C61-4B1C-B88B-BA6430FBBCB2}">
      <dsp:nvSpPr>
        <dsp:cNvPr id="0" name=""/>
        <dsp:cNvSpPr/>
      </dsp:nvSpPr>
      <dsp:spPr>
        <a:xfrm>
          <a:off x="3153305" y="4221978"/>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86804E4-22B2-4E3B-9348-6377537548FE}">
      <dsp:nvSpPr>
        <dsp:cNvPr id="0" name=""/>
        <dsp:cNvSpPr/>
      </dsp:nvSpPr>
      <dsp:spPr>
        <a:xfrm>
          <a:off x="9545175" y="3386527"/>
          <a:ext cx="1766876" cy="1516655"/>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Gestión Fármacos</a:t>
          </a:r>
        </a:p>
      </dsp:txBody>
      <dsp:txXfrm>
        <a:off x="9818803" y="3621404"/>
        <a:ext cx="1219620" cy="1046901"/>
      </dsp:txXfrm>
    </dsp:sp>
    <dsp:sp modelId="{E93D9CC8-7D9D-4796-9FAB-083C2563D580}">
      <dsp:nvSpPr>
        <dsp:cNvPr id="0" name=""/>
        <dsp:cNvSpPr/>
      </dsp:nvSpPr>
      <dsp:spPr>
        <a:xfrm>
          <a:off x="9895504" y="4715106"/>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14E8FEB-CED5-450A-94FE-5CEF11394175}">
      <dsp:nvSpPr>
        <dsp:cNvPr id="0" name=""/>
        <dsp:cNvSpPr/>
      </dsp:nvSpPr>
      <dsp:spPr>
        <a:xfrm>
          <a:off x="8025270" y="4217390"/>
          <a:ext cx="1766876" cy="1516655"/>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4B1A0AA-6C68-4D1D-ACB0-C62B2F1A5ED4}">
      <dsp:nvSpPr>
        <dsp:cNvPr id="0" name=""/>
        <dsp:cNvSpPr/>
      </dsp:nvSpPr>
      <dsp:spPr>
        <a:xfrm>
          <a:off x="9568023" y="48831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2465515" y="3545381"/>
          <a:ext cx="2516462" cy="2160092"/>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Puntos</a:t>
          </a:r>
          <a:r>
            <a:rPr lang="es-CL" sz="2900" kern="1200" baseline="0" dirty="0"/>
            <a:t> de prensa y cobertura </a:t>
          </a:r>
          <a:endParaRPr lang="es-CL" sz="2900" kern="1200" dirty="0"/>
        </a:p>
      </dsp:txBody>
      <dsp:txXfrm>
        <a:off x="2855228" y="3879904"/>
        <a:ext cx="1737036" cy="1491046"/>
      </dsp:txXfrm>
    </dsp:sp>
    <dsp:sp modelId="{F2ED6F0D-DBDB-4967-AE5D-72A6E1ED38D3}">
      <dsp:nvSpPr>
        <dsp:cNvPr id="0" name=""/>
        <dsp:cNvSpPr/>
      </dsp:nvSpPr>
      <dsp:spPr>
        <a:xfrm>
          <a:off x="2544224" y="4499907"/>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329294" y="2371194"/>
          <a:ext cx="2516462" cy="2160092"/>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2033172" y="4231750"/>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4599520" y="2354649"/>
          <a:ext cx="2516462" cy="2160092"/>
        </a:xfrm>
        <a:prstGeom prst="hexagon">
          <a:avLst>
            <a:gd name="adj" fmla="val 25000"/>
            <a:gd name="vf" fmla="val 115470"/>
          </a:avLst>
        </a:prstGeom>
        <a:solidFill>
          <a:schemeClr val="accent5">
            <a:hueOff val="2003568"/>
            <a:satOff val="-8793"/>
            <a:lumOff val="26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baseline="0" dirty="0"/>
            <a:t>Publicidad </a:t>
          </a:r>
        </a:p>
        <a:p>
          <a:pPr lvl="0" algn="ctr" defTabSz="1289050">
            <a:lnSpc>
              <a:spcPct val="90000"/>
            </a:lnSpc>
            <a:spcBef>
              <a:spcPct val="0"/>
            </a:spcBef>
            <a:spcAft>
              <a:spcPct val="35000"/>
            </a:spcAft>
          </a:pPr>
          <a:r>
            <a:rPr lang="es-CL" sz="2900" kern="1200" baseline="0" dirty="0"/>
            <a:t>Televisiva y Radial </a:t>
          </a:r>
        </a:p>
      </dsp:txBody>
      <dsp:txXfrm>
        <a:off x="4989233" y="2689172"/>
        <a:ext cx="1737036" cy="1491046"/>
      </dsp:txXfrm>
    </dsp:sp>
    <dsp:sp modelId="{71B49B8E-89AA-459F-843E-0F0BD81220AA}">
      <dsp:nvSpPr>
        <dsp:cNvPr id="0" name=""/>
        <dsp:cNvSpPr/>
      </dsp:nvSpPr>
      <dsp:spPr>
        <a:xfrm>
          <a:off x="6323351" y="4212922"/>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6744609" y="3541958"/>
          <a:ext cx="2516462" cy="2160092"/>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6802255" y="4509606"/>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2465515" y="1190732"/>
          <a:ext cx="2516462" cy="2160092"/>
        </a:xfrm>
        <a:prstGeom prst="hexagon">
          <a:avLst>
            <a:gd name="adj" fmla="val 25000"/>
            <a:gd name="vf" fmla="val 115470"/>
          </a:avLst>
        </a:prstGeom>
        <a:solidFill>
          <a:schemeClr val="accent5">
            <a:hueOff val="4007135"/>
            <a:satOff val="-17587"/>
            <a:lumOff val="52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Folletería</a:t>
          </a:r>
        </a:p>
      </dsp:txBody>
      <dsp:txXfrm>
        <a:off x="2855228" y="1525255"/>
        <a:ext cx="1737036" cy="1491046"/>
      </dsp:txXfrm>
    </dsp:sp>
    <dsp:sp modelId="{3A9E7B20-6127-44DC-9007-1E9215835B02}">
      <dsp:nvSpPr>
        <dsp:cNvPr id="0" name=""/>
        <dsp:cNvSpPr/>
      </dsp:nvSpPr>
      <dsp:spPr>
        <a:xfrm>
          <a:off x="4178262" y="1235235"/>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4599520" y="0"/>
          <a:ext cx="2516462" cy="2160092"/>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4657165" y="957378"/>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D8381D3-5739-4543-95DF-06FB0D982060}">
      <dsp:nvSpPr>
        <dsp:cNvPr id="0" name=""/>
        <dsp:cNvSpPr/>
      </dsp:nvSpPr>
      <dsp:spPr>
        <a:xfrm>
          <a:off x="6744609" y="1187309"/>
          <a:ext cx="2516462" cy="2160092"/>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Salud Responde</a:t>
          </a:r>
        </a:p>
      </dsp:txBody>
      <dsp:txXfrm>
        <a:off x="7134322" y="1521832"/>
        <a:ext cx="1737036" cy="1491046"/>
      </dsp:txXfrm>
    </dsp:sp>
    <dsp:sp modelId="{D40B1D05-605F-4469-B23C-A6A1CEA75687}">
      <dsp:nvSpPr>
        <dsp:cNvPr id="0" name=""/>
        <dsp:cNvSpPr/>
      </dsp:nvSpPr>
      <dsp:spPr>
        <a:xfrm>
          <a:off x="8908545" y="2140693"/>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F545072-E208-40A9-BD88-406A943E116D}">
      <dsp:nvSpPr>
        <dsp:cNvPr id="0" name=""/>
        <dsp:cNvSpPr/>
      </dsp:nvSpPr>
      <dsp:spPr>
        <a:xfrm>
          <a:off x="8898568" y="2374618"/>
          <a:ext cx="2516462" cy="216009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DF55D59-CBF7-4BF6-8C59-D6E1B4580389}">
      <dsp:nvSpPr>
        <dsp:cNvPr id="0" name=""/>
        <dsp:cNvSpPr/>
      </dsp:nvSpPr>
      <dsp:spPr>
        <a:xfrm>
          <a:off x="9406295" y="2412844"/>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270C14-EE0C-4265-A250-F00D79FE2569}" type="datetimeFigureOut">
              <a:rPr lang="es-CL" smtClean="0"/>
              <a:t>04-09-2019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7F6622-E841-4AB4-914E-29C4FCB5E465}" type="slidenum">
              <a:rPr lang="es-CL" smtClean="0"/>
              <a:t>‹Nº›</a:t>
            </a:fld>
            <a:endParaRPr lang="es-CL"/>
          </a:p>
        </p:txBody>
      </p:sp>
    </p:spTree>
    <p:extLst>
      <p:ext uri="{BB962C8B-B14F-4D97-AF65-F5344CB8AC3E}">
        <p14:creationId xmlns:p14="http://schemas.microsoft.com/office/powerpoint/2010/main" val="370444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a:t>
            </a:fld>
            <a:endParaRPr lang="en-US" dirty="0"/>
          </a:p>
        </p:txBody>
      </p:sp>
    </p:spTree>
    <p:extLst>
      <p:ext uri="{BB962C8B-B14F-4D97-AF65-F5344CB8AC3E}">
        <p14:creationId xmlns:p14="http://schemas.microsoft.com/office/powerpoint/2010/main" val="70258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22</a:t>
            </a:fld>
            <a:endParaRPr lang="en-US"/>
          </a:p>
        </p:txBody>
      </p:sp>
    </p:spTree>
    <p:extLst>
      <p:ext uri="{BB962C8B-B14F-4D97-AF65-F5344CB8AC3E}">
        <p14:creationId xmlns:p14="http://schemas.microsoft.com/office/powerpoint/2010/main" val="327171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23</a:t>
            </a:fld>
            <a:endParaRPr lang="en-US"/>
          </a:p>
        </p:txBody>
      </p:sp>
    </p:spTree>
    <p:extLst>
      <p:ext uri="{BB962C8B-B14F-4D97-AF65-F5344CB8AC3E}">
        <p14:creationId xmlns:p14="http://schemas.microsoft.com/office/powerpoint/2010/main" val="1570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24</a:t>
            </a:fld>
            <a:endParaRPr lang="en-US"/>
          </a:p>
        </p:txBody>
      </p:sp>
    </p:spTree>
    <p:extLst>
      <p:ext uri="{BB962C8B-B14F-4D97-AF65-F5344CB8AC3E}">
        <p14:creationId xmlns:p14="http://schemas.microsoft.com/office/powerpoint/2010/main" val="3249139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25</a:t>
            </a:fld>
            <a:endParaRPr lang="en-US"/>
          </a:p>
        </p:txBody>
      </p:sp>
    </p:spTree>
    <p:extLst>
      <p:ext uri="{BB962C8B-B14F-4D97-AF65-F5344CB8AC3E}">
        <p14:creationId xmlns:p14="http://schemas.microsoft.com/office/powerpoint/2010/main" val="26971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26</a:t>
            </a:fld>
            <a:endParaRPr lang="en-US"/>
          </a:p>
        </p:txBody>
      </p:sp>
    </p:spTree>
    <p:extLst>
      <p:ext uri="{BB962C8B-B14F-4D97-AF65-F5344CB8AC3E}">
        <p14:creationId xmlns:p14="http://schemas.microsoft.com/office/powerpoint/2010/main" val="295241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27</a:t>
            </a:fld>
            <a:endParaRPr lang="en-US"/>
          </a:p>
        </p:txBody>
      </p:sp>
    </p:spTree>
    <p:extLst>
      <p:ext uri="{BB962C8B-B14F-4D97-AF65-F5344CB8AC3E}">
        <p14:creationId xmlns:p14="http://schemas.microsoft.com/office/powerpoint/2010/main" val="395728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28</a:t>
            </a:fld>
            <a:endParaRPr lang="en-US"/>
          </a:p>
        </p:txBody>
      </p:sp>
    </p:spTree>
    <p:extLst>
      <p:ext uri="{BB962C8B-B14F-4D97-AF65-F5344CB8AC3E}">
        <p14:creationId xmlns:p14="http://schemas.microsoft.com/office/powerpoint/2010/main" val="322305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29</a:t>
            </a:fld>
            <a:endParaRPr lang="en-US"/>
          </a:p>
        </p:txBody>
      </p:sp>
    </p:spTree>
    <p:extLst>
      <p:ext uri="{BB962C8B-B14F-4D97-AF65-F5344CB8AC3E}">
        <p14:creationId xmlns:p14="http://schemas.microsoft.com/office/powerpoint/2010/main" val="347242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214AD4-3214-4AB6-BC4E-8F2ACE46785B}" type="slidenum">
              <a:rPr lang="en-US" altLang="es-CL" smtClean="0"/>
              <a:pPr fontAlgn="base">
                <a:spcBef>
                  <a:spcPct val="0"/>
                </a:spcBef>
                <a:spcAft>
                  <a:spcPct val="0"/>
                </a:spcAft>
              </a:pPr>
              <a:t>30</a:t>
            </a:fld>
            <a:endParaRPr lang="en-US" altLang="es-CL" smtClean="0"/>
          </a:p>
        </p:txBody>
      </p:sp>
    </p:spTree>
    <p:extLst>
      <p:ext uri="{BB962C8B-B14F-4D97-AF65-F5344CB8AC3E}">
        <p14:creationId xmlns:p14="http://schemas.microsoft.com/office/powerpoint/2010/main" val="322151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973958-31D1-4314-B51F-4C9854BFD140}" type="slidenum">
              <a:rPr lang="en-US" altLang="es-CL" smtClean="0"/>
              <a:pPr fontAlgn="base">
                <a:spcBef>
                  <a:spcPct val="0"/>
                </a:spcBef>
                <a:spcAft>
                  <a:spcPct val="0"/>
                </a:spcAft>
              </a:pPr>
              <a:t>31</a:t>
            </a:fld>
            <a:endParaRPr lang="en-US" altLang="es-CL" smtClean="0"/>
          </a:p>
        </p:txBody>
      </p:sp>
    </p:spTree>
    <p:extLst>
      <p:ext uri="{BB962C8B-B14F-4D97-AF65-F5344CB8AC3E}">
        <p14:creationId xmlns:p14="http://schemas.microsoft.com/office/powerpoint/2010/main" val="241038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dirty="0"/>
          </a:p>
        </p:txBody>
      </p:sp>
    </p:spTree>
    <p:extLst>
      <p:ext uri="{BB962C8B-B14F-4D97-AF65-F5344CB8AC3E}">
        <p14:creationId xmlns:p14="http://schemas.microsoft.com/office/powerpoint/2010/main" val="158352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5A89C3-E841-4C36-BACA-BE45C2013717}" type="slidenum">
              <a:rPr lang="en-US" altLang="es-CL" smtClean="0"/>
              <a:pPr fontAlgn="base">
                <a:spcBef>
                  <a:spcPct val="0"/>
                </a:spcBef>
                <a:spcAft>
                  <a:spcPct val="0"/>
                </a:spcAft>
              </a:pPr>
              <a:t>32</a:t>
            </a:fld>
            <a:endParaRPr lang="en-US" altLang="es-CL" smtClean="0"/>
          </a:p>
        </p:txBody>
      </p:sp>
    </p:spTree>
    <p:extLst>
      <p:ext uri="{BB962C8B-B14F-4D97-AF65-F5344CB8AC3E}">
        <p14:creationId xmlns:p14="http://schemas.microsoft.com/office/powerpoint/2010/main" val="7006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dirty="0"/>
          </a:p>
        </p:txBody>
      </p:sp>
    </p:spTree>
    <p:extLst>
      <p:ext uri="{BB962C8B-B14F-4D97-AF65-F5344CB8AC3E}">
        <p14:creationId xmlns:p14="http://schemas.microsoft.com/office/powerpoint/2010/main" val="334840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6</a:t>
            </a:fld>
            <a:endParaRPr lang="en-US" dirty="0"/>
          </a:p>
        </p:txBody>
      </p:sp>
    </p:spTree>
    <p:extLst>
      <p:ext uri="{BB962C8B-B14F-4D97-AF65-F5344CB8AC3E}">
        <p14:creationId xmlns:p14="http://schemas.microsoft.com/office/powerpoint/2010/main" val="416783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dirty="0"/>
          </a:p>
        </p:txBody>
      </p:sp>
    </p:spTree>
    <p:extLst>
      <p:ext uri="{BB962C8B-B14F-4D97-AF65-F5344CB8AC3E}">
        <p14:creationId xmlns:p14="http://schemas.microsoft.com/office/powerpoint/2010/main" val="188593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8</a:t>
            </a:fld>
            <a:endParaRPr lang="en-US" dirty="0"/>
          </a:p>
        </p:txBody>
      </p:sp>
    </p:spTree>
    <p:extLst>
      <p:ext uri="{BB962C8B-B14F-4D97-AF65-F5344CB8AC3E}">
        <p14:creationId xmlns:p14="http://schemas.microsoft.com/office/powerpoint/2010/main" val="290974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9</a:t>
            </a:fld>
            <a:endParaRPr lang="en-US" dirty="0"/>
          </a:p>
        </p:txBody>
      </p:sp>
    </p:spTree>
    <p:extLst>
      <p:ext uri="{BB962C8B-B14F-4D97-AF65-F5344CB8AC3E}">
        <p14:creationId xmlns:p14="http://schemas.microsoft.com/office/powerpoint/2010/main" val="411270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10</a:t>
            </a:fld>
            <a:endParaRPr lang="en-US" dirty="0"/>
          </a:p>
        </p:txBody>
      </p:sp>
    </p:spTree>
    <p:extLst>
      <p:ext uri="{BB962C8B-B14F-4D97-AF65-F5344CB8AC3E}">
        <p14:creationId xmlns:p14="http://schemas.microsoft.com/office/powerpoint/2010/main" val="391736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21</a:t>
            </a:fld>
            <a:endParaRPr lang="en-US"/>
          </a:p>
        </p:txBody>
      </p:sp>
    </p:spTree>
    <p:extLst>
      <p:ext uri="{BB962C8B-B14F-4D97-AF65-F5344CB8AC3E}">
        <p14:creationId xmlns:p14="http://schemas.microsoft.com/office/powerpoint/2010/main" val="165784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40118777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288581410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1224139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03201" y="152400"/>
            <a:ext cx="10886017"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203201" y="1477963"/>
            <a:ext cx="10902951" cy="4525962"/>
          </a:xfrm>
        </p:spPr>
        <p:txBody>
          <a:bodyPr/>
          <a:lstStyle/>
          <a:p>
            <a:pPr lvl="0"/>
            <a:r>
              <a:rPr lang="es-ES" noProof="0"/>
              <a:t>Haga clic en el icono para agregar una tabla</a:t>
            </a:r>
            <a:endParaRPr lang="es-CL" noProof="0" dirty="0"/>
          </a:p>
        </p:txBody>
      </p:sp>
      <p:sp>
        <p:nvSpPr>
          <p:cNvPr id="4" name="Slide Number Placeholder 5"/>
          <p:cNvSpPr>
            <a:spLocks noGrp="1"/>
          </p:cNvSpPr>
          <p:nvPr>
            <p:ph type="sldNum" sz="quarter" idx="10"/>
          </p:nvPr>
        </p:nvSpPr>
        <p:spPr>
          <a:xfrm>
            <a:off x="8244417" y="6527801"/>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409895163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1"/>
            <a:ext cx="11108267" cy="74758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2089433720"/>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1723805"/>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81253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p:nvSpPr>
        <p:spPr>
          <a:xfrm>
            <a:off x="11592318" y="6415393"/>
            <a:ext cx="389850" cy="256545"/>
          </a:xfrm>
          <a:prstGeom prst="rect">
            <a:avLst/>
          </a:prstGeom>
          <a:noFill/>
        </p:spPr>
        <p:txBody>
          <a:bodyPr wrap="none" rtlCol="0">
            <a:spAutoFit/>
          </a:bodyPr>
          <a:lstStyle/>
          <a:p>
            <a:pPr algn="r"/>
            <a:fld id="{F0D743BD-13B2-8146-8C09-0F6A22AE68B5}" type="slidenum">
              <a:rPr lang="es-ES" sz="1067" smtClean="0">
                <a:solidFill>
                  <a:schemeClr val="tx1">
                    <a:lumMod val="65000"/>
                    <a:lumOff val="35000"/>
                  </a:schemeClr>
                </a:solidFill>
                <a:latin typeface="Candara"/>
                <a:cs typeface="Candara"/>
              </a:rPr>
              <a:pPr algn="r"/>
              <a:t>‹Nº›</a:t>
            </a:fld>
            <a:endParaRPr lang="es-ES" sz="1067"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422204780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userDrawn="1"/>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schemeClr val="tx1">
                    <a:lumMod val="65000"/>
                    <a:lumOff val="35000"/>
                  </a:schemeClr>
                </a:solidFill>
                <a:latin typeface="Candara"/>
                <a:cs typeface="Candara"/>
              </a:rPr>
              <a:pPr algn="r"/>
              <a:t>‹Nº›</a:t>
            </a:fld>
            <a:endParaRPr lang="es-ES" sz="100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85281857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18" y="0"/>
            <a:ext cx="121771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Rectángulo">
            <a:extLst>
              <a:ext uri="{FF2B5EF4-FFF2-40B4-BE49-F238E27FC236}">
                <a16:creationId xmlns:a16="http://schemas.microsoft.com/office/drawing/2014/main" xmlns="" id="{7BB5A30F-FE38-4762-9D20-133381AAE25C}"/>
              </a:ext>
            </a:extLst>
          </p:cNvPr>
          <p:cNvSpPr/>
          <p:nvPr userDrawn="1"/>
        </p:nvSpPr>
        <p:spPr>
          <a:xfrm>
            <a:off x="11912600" y="0"/>
            <a:ext cx="279400" cy="6858000"/>
          </a:xfrm>
          <a:prstGeom prst="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sz="1800"/>
          </a:p>
        </p:txBody>
      </p:sp>
      <p:sp>
        <p:nvSpPr>
          <p:cNvPr id="11" name="5 CuadroTexto">
            <a:extLst>
              <a:ext uri="{FF2B5EF4-FFF2-40B4-BE49-F238E27FC236}">
                <a16:creationId xmlns:a16="http://schemas.microsoft.com/office/drawing/2014/main" xmlns="" id="{97FA7F76-D4B0-4EE3-95F7-6309C451AFA7}"/>
              </a:ext>
            </a:extLst>
          </p:cNvPr>
          <p:cNvSpPr txBox="1">
            <a:spLocks noChangeArrowheads="1"/>
          </p:cNvSpPr>
          <p:nvPr userDrawn="1"/>
        </p:nvSpPr>
        <p:spPr bwMode="auto">
          <a:xfrm>
            <a:off x="11714202" y="149226"/>
            <a:ext cx="55399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800">
                <a:solidFill>
                  <a:schemeClr val="bg1"/>
                </a:solidFill>
                <a:latin typeface="Verdana" panose="020B0604030504040204" pitchFamily="34" charset="0"/>
              </a:rPr>
              <a:t>DEPARTAMENTO BIOMÉDICO NACIONAL Y DE REFERENCIA</a:t>
            </a:r>
          </a:p>
          <a:p>
            <a:pPr eaLnBrk="1" hangingPunct="1">
              <a:defRPr/>
            </a:pPr>
            <a:endParaRPr lang="es-CL" altLang="es-CL" sz="800">
              <a:solidFill>
                <a:schemeClr val="bg1"/>
              </a:solidFill>
              <a:latin typeface="Verdana" panose="020B0604030504040204" pitchFamily="34" charset="0"/>
            </a:endParaRPr>
          </a:p>
          <a:p>
            <a:pPr eaLnBrk="1" hangingPunct="1">
              <a:defRPr/>
            </a:pPr>
            <a:endParaRPr lang="es-CL" altLang="es-CL" sz="800">
              <a:solidFill>
                <a:schemeClr val="bg1"/>
              </a:solidFill>
              <a:latin typeface="Verdana" panose="020B0604030504040204" pitchFamily="34" charset="0"/>
            </a:endParaRPr>
          </a:p>
        </p:txBody>
      </p:sp>
      <p:sp>
        <p:nvSpPr>
          <p:cNvPr id="7" name="Marcador de texto 2"/>
          <p:cNvSpPr>
            <a:spLocks noGrp="1"/>
          </p:cNvSpPr>
          <p:nvPr>
            <p:ph idx="1"/>
          </p:nvPr>
        </p:nvSpPr>
        <p:spPr>
          <a:xfrm>
            <a:off x="541867" y="2773680"/>
            <a:ext cx="11108267"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65000"/>
                    <a:lumOff val="35000"/>
                  </a:schemeClr>
                </a:solidFill>
                <a:latin typeface="Verdana"/>
                <a:cs typeface="Verdana"/>
              </a:defRPr>
            </a:lvl1pPr>
            <a:lvl2pPr>
              <a:defRPr sz="1800">
                <a:solidFill>
                  <a:schemeClr val="tx1">
                    <a:lumMod val="65000"/>
                    <a:lumOff val="35000"/>
                  </a:schemeClr>
                </a:solidFill>
                <a:latin typeface="gobCL"/>
                <a:cs typeface="gobCL"/>
              </a:defRPr>
            </a:lvl2pPr>
            <a:lvl3pPr>
              <a:defRPr sz="1800">
                <a:solidFill>
                  <a:schemeClr val="tx1">
                    <a:lumMod val="65000"/>
                    <a:lumOff val="35000"/>
                  </a:schemeClr>
                </a:solidFill>
                <a:latin typeface="gobCL"/>
                <a:cs typeface="gobCL"/>
              </a:defRPr>
            </a:lvl3pPr>
            <a:lvl4pPr>
              <a:defRPr>
                <a:solidFill>
                  <a:schemeClr val="tx1">
                    <a:lumMod val="65000"/>
                    <a:lumOff val="35000"/>
                  </a:schemeClr>
                </a:solidFill>
              </a:defRPr>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8" name="Marcador de contenido 12"/>
          <p:cNvSpPr>
            <a:spLocks noGrp="1"/>
          </p:cNvSpPr>
          <p:nvPr>
            <p:ph sz="quarter" idx="12"/>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
        <p:nvSpPr>
          <p:cNvPr id="9" name="Marcador de contenido 12"/>
          <p:cNvSpPr>
            <a:spLocks noGrp="1"/>
          </p:cNvSpPr>
          <p:nvPr>
            <p:ph sz="quarter" idx="13"/>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Tree>
    <p:extLst>
      <p:ext uri="{BB962C8B-B14F-4D97-AF65-F5344CB8AC3E}">
        <p14:creationId xmlns:p14="http://schemas.microsoft.com/office/powerpoint/2010/main" val="223843790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89046646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62835148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A4F95F17-B6AF-4B87-B3EB-5E4F17F23F6E}"/>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6626713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85256000"/>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59B626F-CFCD-4D8A-9F36-47A81BA1A030}"/>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028823220"/>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2265579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04-09-2019</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41993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398503753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20E25609-72CD-47F9-8595-1569A560197E}" type="slidenum">
              <a:rPr lang="en-US" altLang="es-CL"/>
              <a:pPr/>
              <a:t>‹Nº›</a:t>
            </a:fld>
            <a:endParaRPr lang="en-US" altLang="es-CL"/>
          </a:p>
        </p:txBody>
      </p:sp>
    </p:spTree>
    <p:extLst>
      <p:ext uri="{BB962C8B-B14F-4D97-AF65-F5344CB8AC3E}">
        <p14:creationId xmlns:p14="http://schemas.microsoft.com/office/powerpoint/2010/main" val="240094319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5" name="Footer Placeholder 4"/>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95C9E04-CD4C-423F-B55A-857512A02907}" type="slidenum">
              <a:rPr lang="en-US" altLang="es-CL"/>
              <a:pPr/>
              <a:t>‹Nº›</a:t>
            </a:fld>
            <a:endParaRPr lang="en-US" altLang="es-CL"/>
          </a:p>
        </p:txBody>
      </p:sp>
    </p:spTree>
    <p:extLst>
      <p:ext uri="{BB962C8B-B14F-4D97-AF65-F5344CB8AC3E}">
        <p14:creationId xmlns:p14="http://schemas.microsoft.com/office/powerpoint/2010/main" val="278434567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80F666E3-792A-42F5-8FC9-7F2FDFB67DDB}" type="slidenum">
              <a:rPr lang="en-US" altLang="es-CL"/>
              <a:pPr/>
              <a:t>‹Nº›</a:t>
            </a:fld>
            <a:endParaRPr lang="en-US" altLang="es-CL"/>
          </a:p>
        </p:txBody>
      </p:sp>
    </p:spTree>
    <p:extLst>
      <p:ext uri="{BB962C8B-B14F-4D97-AF65-F5344CB8AC3E}">
        <p14:creationId xmlns:p14="http://schemas.microsoft.com/office/powerpoint/2010/main" val="332633361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8" name="Footer Placeholder 7"/>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B182D9F-2BA4-4D07-A778-1865DB2D72A3}" type="slidenum">
              <a:rPr lang="en-US" altLang="es-CL"/>
              <a:pPr/>
              <a:t>‹Nº›</a:t>
            </a:fld>
            <a:endParaRPr lang="en-US" altLang="es-CL"/>
          </a:p>
        </p:txBody>
      </p:sp>
    </p:spTree>
    <p:extLst>
      <p:ext uri="{BB962C8B-B14F-4D97-AF65-F5344CB8AC3E}">
        <p14:creationId xmlns:p14="http://schemas.microsoft.com/office/powerpoint/2010/main" val="294547331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052188D1-3EE8-4E6B-9F9B-CCFE14D55389}" type="slidenum">
              <a:rPr lang="en-US" altLang="es-CL"/>
              <a:pPr/>
              <a:t>‹Nº›</a:t>
            </a:fld>
            <a:endParaRPr lang="en-US" altLang="es-CL"/>
          </a:p>
        </p:txBody>
      </p:sp>
    </p:spTree>
    <p:extLst>
      <p:ext uri="{BB962C8B-B14F-4D97-AF65-F5344CB8AC3E}">
        <p14:creationId xmlns:p14="http://schemas.microsoft.com/office/powerpoint/2010/main" val="259101533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9827D3-5FA0-4E02-A0C8-58834A83FF70}" type="slidenum">
              <a:rPr lang="en-US" altLang="es-CL"/>
              <a:pPr/>
              <a:t>‹Nº›</a:t>
            </a:fld>
            <a:endParaRPr lang="en-US" altLang="es-CL"/>
          </a:p>
        </p:txBody>
      </p:sp>
    </p:spTree>
    <p:extLst>
      <p:ext uri="{BB962C8B-B14F-4D97-AF65-F5344CB8AC3E}">
        <p14:creationId xmlns:p14="http://schemas.microsoft.com/office/powerpoint/2010/main" val="704911403"/>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21520418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CD214D47-E8BD-4C9D-AEE4-F4CB4ECEB047}" type="slidenum">
              <a:rPr lang="en-US" altLang="es-CL"/>
              <a:pPr/>
              <a:t>‹Nº›</a:t>
            </a:fld>
            <a:endParaRPr lang="en-US" altLang="es-CL"/>
          </a:p>
        </p:txBody>
      </p:sp>
    </p:spTree>
    <p:extLst>
      <p:ext uri="{BB962C8B-B14F-4D97-AF65-F5344CB8AC3E}">
        <p14:creationId xmlns:p14="http://schemas.microsoft.com/office/powerpoint/2010/main" val="238189861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008F414D-AB47-4811-A116-08A4572AAB80}" type="slidenum">
              <a:rPr lang="en-US" altLang="es-CL"/>
              <a:pPr/>
              <a:t>‹Nº›</a:t>
            </a:fld>
            <a:endParaRPr lang="en-US" altLang="es-CL"/>
          </a:p>
        </p:txBody>
      </p:sp>
    </p:spTree>
    <p:extLst>
      <p:ext uri="{BB962C8B-B14F-4D97-AF65-F5344CB8AC3E}">
        <p14:creationId xmlns:p14="http://schemas.microsoft.com/office/powerpoint/2010/main" val="30095260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8CFFA08-849F-4D45-A78F-F9FB389D26B6}" type="slidenum">
              <a:rPr lang="en-US" altLang="es-CL"/>
              <a:pPr/>
              <a:t>‹Nº›</a:t>
            </a:fld>
            <a:endParaRPr lang="en-US" altLang="es-CL"/>
          </a:p>
        </p:txBody>
      </p:sp>
    </p:spTree>
    <p:extLst>
      <p:ext uri="{BB962C8B-B14F-4D97-AF65-F5344CB8AC3E}">
        <p14:creationId xmlns:p14="http://schemas.microsoft.com/office/powerpoint/2010/main" val="192154255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6DD2B167-1416-488B-83A6-48769F49FBB5}" type="slidenum">
              <a:rPr lang="en-US" altLang="es-CL"/>
              <a:pPr/>
              <a:t>‹Nº›</a:t>
            </a:fld>
            <a:endParaRPr lang="en-US" altLang="es-CL"/>
          </a:p>
        </p:txBody>
      </p:sp>
    </p:spTree>
    <p:extLst>
      <p:ext uri="{BB962C8B-B14F-4D97-AF65-F5344CB8AC3E}">
        <p14:creationId xmlns:p14="http://schemas.microsoft.com/office/powerpoint/2010/main" val="92751239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2220591653"/>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10" name="Picture 9" descr="log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337934693"/>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69305470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6336934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48194257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prstClr val="black">
                    <a:lumMod val="65000"/>
                    <a:lumOff val="35000"/>
                  </a:prstClr>
                </a:solidFill>
                <a:latin typeface="Candara"/>
                <a:cs typeface="Candara"/>
              </a:rPr>
              <a:pPr algn="r"/>
              <a:t>‹Nº›</a:t>
            </a:fld>
            <a:endParaRPr lang="es-ES" sz="1000"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83306417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48244378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75752850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0538573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3031878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7A6C984C-676B-4050-9B3C-9F11A2652AD2}"/>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05169825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590FDF06-7EF6-4554-983D-728BAA554047}"/>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287577771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53688410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155515160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803178870"/>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4212337973"/>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62352258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52491462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71942165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350175231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2714761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421626501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D57443DF-455D-4D7F-9C51-8D5B6D377967}"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9858742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C5FED06A-78C5-4CC6-998B-FA6EBFF54FD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5183075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4DF8056A-FBA9-4878-9A4C-0BA5C66DADF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67160808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676BB77F-9757-4733-800A-D6D1BB986C66}" type="datetime1">
              <a:rPr lang="en-US" altLang="es-CL"/>
              <a:pPr fontAlgn="base">
                <a:spcBef>
                  <a:spcPct val="0"/>
                </a:spcBef>
                <a:spcAft>
                  <a:spcPct val="0"/>
                </a:spcAft>
                <a:defRPr/>
              </a:pPr>
              <a:t>9/4/2019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17210743-8ABC-470A-BCAB-C09AFE882A64}" type="slidenum">
              <a:rPr lang="en-US" altLang="es-CL"/>
              <a:pPr>
                <a:defRPr/>
              </a:pPr>
              <a:t>‹Nº›</a:t>
            </a:fld>
            <a:endParaRPr lang="en-US" altLang="es-CL" dirty="0"/>
          </a:p>
        </p:txBody>
      </p:sp>
    </p:spTree>
    <p:extLst>
      <p:ext uri="{BB962C8B-B14F-4D97-AF65-F5344CB8AC3E}">
        <p14:creationId xmlns:p14="http://schemas.microsoft.com/office/powerpoint/2010/main" val="138314550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3D6AFD7-1071-4CB6-8B69-6A8C35C7A9A5}" type="slidenum">
              <a:rPr lang="en-US" altLang="es-CL"/>
              <a:pPr>
                <a:defRPr/>
              </a:pPr>
              <a:t>‹Nº›</a:t>
            </a:fld>
            <a:endParaRPr lang="en-US" altLang="es-CL" dirty="0"/>
          </a:p>
        </p:txBody>
      </p:sp>
    </p:spTree>
    <p:extLst>
      <p:ext uri="{BB962C8B-B14F-4D97-AF65-F5344CB8AC3E}">
        <p14:creationId xmlns:p14="http://schemas.microsoft.com/office/powerpoint/2010/main" val="44892911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E12E4F88-16BB-42C2-BD73-4E59715949BD}" type="datetime1">
              <a:rPr lang="en-US" altLang="es-CL"/>
              <a:pPr fontAlgn="base">
                <a:spcBef>
                  <a:spcPct val="0"/>
                </a:spcBef>
                <a:spcAft>
                  <a:spcPct val="0"/>
                </a:spcAft>
                <a:defRPr/>
              </a:pPr>
              <a:t>9/4/2019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83AA29A8-808C-45F9-8580-B43CCDEBDD1B}" type="slidenum">
              <a:rPr lang="en-US" altLang="es-CL"/>
              <a:pPr>
                <a:defRPr/>
              </a:pPr>
              <a:t>‹Nº›</a:t>
            </a:fld>
            <a:endParaRPr lang="en-US" altLang="es-CL" dirty="0"/>
          </a:p>
        </p:txBody>
      </p:sp>
    </p:spTree>
    <p:extLst>
      <p:ext uri="{BB962C8B-B14F-4D97-AF65-F5344CB8AC3E}">
        <p14:creationId xmlns:p14="http://schemas.microsoft.com/office/powerpoint/2010/main" val="319092196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4231175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12F1A7B2-0BB7-4007-A55C-8B28BC2F8930}" type="datetime1">
              <a:rPr lang="en-US" altLang="es-CL"/>
              <a:pPr fontAlgn="base">
                <a:spcBef>
                  <a:spcPct val="0"/>
                </a:spcBef>
                <a:spcAft>
                  <a:spcPct val="0"/>
                </a:spcAft>
                <a:defRPr/>
              </a:pPr>
              <a:t>9/4/2019</a:t>
            </a:fld>
            <a:endParaRPr lang="en-US" altLang="es-CL" dirty="0"/>
          </a:p>
        </p:txBody>
      </p:sp>
      <p:sp>
        <p:nvSpPr>
          <p:cNvPr id="6" name="Footer Placeholder 5"/>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smtClean="0"/>
            </a:lvl1pPr>
          </a:lstStyle>
          <a:p>
            <a:pPr>
              <a:defRPr/>
            </a:pPr>
            <a:fld id="{FC422D4E-4516-470A-9469-3F8E75989818}" type="slidenum">
              <a:rPr lang="en-US" altLang="es-CL"/>
              <a:pPr>
                <a:defRPr/>
              </a:pPr>
              <a:t>‹Nº›</a:t>
            </a:fld>
            <a:endParaRPr lang="en-US" altLang="es-CL" dirty="0"/>
          </a:p>
        </p:txBody>
      </p:sp>
    </p:spTree>
    <p:extLst>
      <p:ext uri="{BB962C8B-B14F-4D97-AF65-F5344CB8AC3E}">
        <p14:creationId xmlns:p14="http://schemas.microsoft.com/office/powerpoint/2010/main" val="61336174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4102C6AB-A138-4D04-9254-18827C283DEE}" type="datetime1">
              <a:rPr lang="en-US" altLang="es-CL"/>
              <a:pPr fontAlgn="base">
                <a:spcBef>
                  <a:spcPct val="0"/>
                </a:spcBef>
                <a:spcAft>
                  <a:spcPct val="0"/>
                </a:spcAft>
                <a:defRPr/>
              </a:pPr>
              <a:t>9/4/2019</a:t>
            </a:fld>
            <a:endParaRPr lang="en-US" altLang="es-CL" dirty="0"/>
          </a:p>
        </p:txBody>
      </p:sp>
      <p:sp>
        <p:nvSpPr>
          <p:cNvPr id="8" name="Footer Placeholder 7"/>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smtClean="0"/>
            </a:lvl1pPr>
          </a:lstStyle>
          <a:p>
            <a:pPr>
              <a:defRPr/>
            </a:pPr>
            <a:fld id="{CDA475D6-FA8D-43B1-8AC2-BC12C72DEF99}" type="slidenum">
              <a:rPr lang="en-US" altLang="es-CL"/>
              <a:pPr>
                <a:defRPr/>
              </a:pPr>
              <a:t>‹Nº›</a:t>
            </a:fld>
            <a:endParaRPr lang="en-US" altLang="es-CL" dirty="0"/>
          </a:p>
        </p:txBody>
      </p:sp>
    </p:spTree>
    <p:extLst>
      <p:ext uri="{BB962C8B-B14F-4D97-AF65-F5344CB8AC3E}">
        <p14:creationId xmlns:p14="http://schemas.microsoft.com/office/powerpoint/2010/main" val="399038655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smtClean="0"/>
            </a:lvl1pPr>
          </a:lstStyle>
          <a:p>
            <a:pPr>
              <a:defRPr/>
            </a:pPr>
            <a:fld id="{C42B022F-54DA-4E66-9B1F-5EFBBB28CEDB}" type="slidenum">
              <a:rPr lang="en-US" altLang="es-CL"/>
              <a:pPr>
                <a:defRPr/>
              </a:pPr>
              <a:t>‹Nº›</a:t>
            </a:fld>
            <a:endParaRPr lang="en-US" altLang="es-CL" dirty="0"/>
          </a:p>
        </p:txBody>
      </p:sp>
    </p:spTree>
    <p:extLst>
      <p:ext uri="{BB962C8B-B14F-4D97-AF65-F5344CB8AC3E}">
        <p14:creationId xmlns:p14="http://schemas.microsoft.com/office/powerpoint/2010/main" val="361174357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smtClean="0"/>
            </a:lvl1pPr>
          </a:lstStyle>
          <a:p>
            <a:pPr>
              <a:defRPr/>
            </a:pPr>
            <a:fld id="{F569742E-44B2-4985-A58E-765FC5E81241}" type="slidenum">
              <a:rPr lang="en-US" altLang="es-CL"/>
              <a:pPr>
                <a:defRPr/>
              </a:pPr>
              <a:t>‹Nº›</a:t>
            </a:fld>
            <a:endParaRPr lang="en-US" altLang="es-CL" dirty="0"/>
          </a:p>
        </p:txBody>
      </p:sp>
    </p:spTree>
    <p:extLst>
      <p:ext uri="{BB962C8B-B14F-4D97-AF65-F5344CB8AC3E}">
        <p14:creationId xmlns:p14="http://schemas.microsoft.com/office/powerpoint/2010/main" val="95531971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2F18F094-437C-4AB3-92B4-60F00D795DF6}" type="slidenum">
              <a:rPr lang="en-US" altLang="es-CL"/>
              <a:pPr>
                <a:defRPr/>
              </a:pPr>
              <a:t>‹Nº›</a:t>
            </a:fld>
            <a:endParaRPr lang="en-US" altLang="es-CL" dirty="0"/>
          </a:p>
        </p:txBody>
      </p:sp>
    </p:spTree>
    <p:extLst>
      <p:ext uri="{BB962C8B-B14F-4D97-AF65-F5344CB8AC3E}">
        <p14:creationId xmlns:p14="http://schemas.microsoft.com/office/powerpoint/2010/main" val="233075036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05DFBABC-43DC-437D-9D7A-28C91134082D}" type="slidenum">
              <a:rPr lang="en-US" altLang="es-CL"/>
              <a:pPr>
                <a:defRPr/>
              </a:pPr>
              <a:t>‹Nº›</a:t>
            </a:fld>
            <a:endParaRPr lang="en-US" altLang="es-CL" dirty="0"/>
          </a:p>
        </p:txBody>
      </p:sp>
    </p:spTree>
    <p:extLst>
      <p:ext uri="{BB962C8B-B14F-4D97-AF65-F5344CB8AC3E}">
        <p14:creationId xmlns:p14="http://schemas.microsoft.com/office/powerpoint/2010/main" val="95507473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0642464D-5879-47F9-9390-7D4278405459}" type="slidenum">
              <a:rPr lang="en-US" altLang="es-CL"/>
              <a:pPr>
                <a:defRPr/>
              </a:pPr>
              <a:t>‹Nº›</a:t>
            </a:fld>
            <a:endParaRPr lang="en-US" altLang="es-CL" dirty="0"/>
          </a:p>
        </p:txBody>
      </p:sp>
    </p:spTree>
    <p:extLst>
      <p:ext uri="{BB962C8B-B14F-4D97-AF65-F5344CB8AC3E}">
        <p14:creationId xmlns:p14="http://schemas.microsoft.com/office/powerpoint/2010/main" val="8597216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B222F7DF-48AC-4D2F-A930-8BBA45F1D776}" type="slidenum">
              <a:rPr lang="en-US" altLang="es-CL"/>
              <a:pPr>
                <a:defRPr/>
              </a:pPr>
              <a:t>‹Nº›</a:t>
            </a:fld>
            <a:endParaRPr lang="en-US" altLang="es-CL" dirty="0"/>
          </a:p>
        </p:txBody>
      </p:sp>
    </p:spTree>
    <p:extLst>
      <p:ext uri="{BB962C8B-B14F-4D97-AF65-F5344CB8AC3E}">
        <p14:creationId xmlns:p14="http://schemas.microsoft.com/office/powerpoint/2010/main" val="298529167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xmlns="" id="{1C27831C-2E27-4204-A302-27EE193EF812}"/>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defRPr/>
            </a:pPr>
            <a:fld id="{4E2EC44C-486A-4227-8C2E-498D76D86E59}"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defTabSz="457200" fontAlgn="base">
                <a:spcBef>
                  <a:spcPct val="0"/>
                </a:spcBef>
                <a:spcAft>
                  <a:spcPct val="0"/>
                </a:spcAft>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Editar los estilos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Editar los estilos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Editar los estilos de texto del patrón</a:t>
            </a:r>
          </a:p>
          <a:p>
            <a:pPr lvl="1"/>
            <a:r>
              <a:rPr lang="es-ES"/>
              <a:t>Segundo nivel</a:t>
            </a:r>
          </a:p>
        </p:txBody>
      </p:sp>
    </p:spTree>
    <p:extLst>
      <p:ext uri="{BB962C8B-B14F-4D97-AF65-F5344CB8AC3E}">
        <p14:creationId xmlns:p14="http://schemas.microsoft.com/office/powerpoint/2010/main" val="2749343214"/>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136064705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45924226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20830743"/>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endParaRPr lang="es-CL"/>
          </a:p>
        </p:txBody>
      </p:sp>
      <p:pic>
        <p:nvPicPr>
          <p:cNvPr id="10"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33" r:id="rId15"/>
    <p:sldLayoutId id="2147483734" r:id="rId16"/>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790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pPr fontAlgn="base">
              <a:spcBef>
                <a:spcPct val="0"/>
              </a:spcBef>
              <a:spcAft>
                <a:spcPct val="0"/>
              </a:spcAft>
            </a:pPr>
            <a:fld id="{82FE3AC9-9481-4689-8ED6-A2ED566FCFA4}" type="slidenum">
              <a:rPr lang="en-US" altLang="es-CL" smtClean="0">
                <a:cs typeface="Arial" panose="020B0604020202020204" pitchFamily="34" charset="0"/>
              </a:rPr>
              <a:pPr fontAlgn="base">
                <a:spcBef>
                  <a:spcPct val="0"/>
                </a:spcBef>
                <a:spcAft>
                  <a:spcPct val="0"/>
                </a:spcAft>
              </a:pPr>
              <a:t>‹Nº›</a:t>
            </a:fld>
            <a:endParaRPr lang="en-US" altLang="es-CL">
              <a:cs typeface="Arial" panose="020B0604020202020204" pitchFamily="34" charset="0"/>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extLst>
      <p:ext uri="{BB962C8B-B14F-4D97-AF65-F5344CB8AC3E}">
        <p14:creationId xmlns:p14="http://schemas.microsoft.com/office/powerpoint/2010/main" val="20901820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32993758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777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defTabSz="457080" fontAlgn="base">
              <a:spcBef>
                <a:spcPct val="0"/>
              </a:spcBef>
              <a:spcAft>
                <a:spcPct val="0"/>
              </a:spcAft>
              <a:defRPr/>
            </a:pPr>
            <a:r>
              <a:rPr lang="es-ES_tradnl"/>
              <a:t>Gobierno de Chile | Ministerio del Interior</a:t>
            </a:r>
          </a:p>
        </p:txBody>
      </p:sp>
      <p:pic>
        <p:nvPicPr>
          <p:cNvPr id="10"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925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r>
              <a:rPr lang="es-ES_tradnl" altLang="es-CL" dirty="0"/>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fld id="{76BB4450-857E-48AE-BDF5-776A45E36684}" type="slidenum">
              <a:rPr lang="en-US" altLang="es-CL"/>
              <a:pPr fontAlgn="base">
                <a:spcBef>
                  <a:spcPct val="0"/>
                </a:spcBef>
                <a:spcAft>
                  <a:spcPct val="0"/>
                </a:spcAft>
                <a:defRPr/>
              </a:pPr>
              <a:t>‹Nº›</a:t>
            </a:fld>
            <a:endParaRPr lang="en-US" altLang="es-CL" dirty="0"/>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Tree>
    <p:extLst>
      <p:ext uri="{BB962C8B-B14F-4D97-AF65-F5344CB8AC3E}">
        <p14:creationId xmlns:p14="http://schemas.microsoft.com/office/powerpoint/2010/main" val="3467861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48.emf"/><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5.emf"/></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7.emf"/></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60.emf"/><Relationship Id="rId4" Type="http://schemas.openxmlformats.org/officeDocument/2006/relationships/image" Target="../media/image59.emf"/></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886EE6D-0676-BF47-9BAD-C6AB899CE38D}"/>
              </a:ext>
            </a:extLst>
          </p:cNvPr>
          <p:cNvSpPr>
            <a:spLocks noGrp="1"/>
          </p:cNvSpPr>
          <p:nvPr>
            <p:ph idx="1"/>
          </p:nvPr>
        </p:nvSpPr>
        <p:spPr>
          <a:xfrm>
            <a:off x="757670" y="260561"/>
            <a:ext cx="10639425" cy="6295314"/>
          </a:xfrm>
          <a:solidFill>
            <a:schemeClr val="accent6">
              <a:lumMod val="20000"/>
              <a:lumOff val="80000"/>
              <a:alpha val="42000"/>
            </a:schemeClr>
          </a:solidFill>
          <a:ln>
            <a:noFill/>
          </a:ln>
        </p:spPr>
        <p:txBody>
          <a:bodyPr/>
          <a:lstStyle/>
          <a:p>
            <a:pPr marL="0" indent="0" algn="ctr">
              <a:spcBef>
                <a:spcPct val="0"/>
              </a:spcBef>
              <a:buNone/>
            </a:pPr>
            <a:r>
              <a:rPr lang="es-CL" sz="4400" b="1" dirty="0">
                <a:solidFill>
                  <a:schemeClr val="tx2"/>
                </a:solidFill>
                <a:latin typeface="Verdana"/>
                <a:cs typeface="Verdana"/>
              </a:rPr>
              <a:t>Campaña de </a:t>
            </a:r>
            <a:r>
              <a:rPr lang="es-CL" sz="4400" b="1" dirty="0" smtClean="0">
                <a:solidFill>
                  <a:schemeClr val="tx2"/>
                </a:solidFill>
                <a:latin typeface="Verdana"/>
                <a:cs typeface="Verdana"/>
              </a:rPr>
              <a:t>Invierno 2019</a:t>
            </a:r>
            <a:endParaRPr lang="es-CL" sz="4400" b="1" dirty="0">
              <a:solidFill>
                <a:schemeClr val="tx2"/>
              </a:solidFill>
              <a:latin typeface="Verdana"/>
              <a:cs typeface="Verdana"/>
            </a:endParaRPr>
          </a:p>
          <a:p>
            <a:pPr marL="0" indent="0" algn="ctr">
              <a:spcBef>
                <a:spcPct val="0"/>
              </a:spcBef>
              <a:buNone/>
            </a:pPr>
            <a:r>
              <a:rPr lang="es-CL" sz="3200" b="1" dirty="0">
                <a:solidFill>
                  <a:schemeClr val="tx2"/>
                </a:solidFill>
                <a:latin typeface="Verdana"/>
                <a:cs typeface="Verdana"/>
              </a:rPr>
              <a:t>Informe Semana </a:t>
            </a:r>
            <a:r>
              <a:rPr lang="es-CL" sz="3200" b="1" dirty="0" smtClean="0">
                <a:solidFill>
                  <a:schemeClr val="tx2"/>
                </a:solidFill>
                <a:latin typeface="Verdana"/>
                <a:cs typeface="Verdana"/>
              </a:rPr>
              <a:t>35</a:t>
            </a:r>
            <a:endParaRPr lang="es-CL" sz="3200" b="1" dirty="0">
              <a:solidFill>
                <a:schemeClr val="tx2"/>
              </a:solidFill>
              <a:latin typeface="Verdana"/>
              <a:cs typeface="Verdana"/>
            </a:endParaRPr>
          </a:p>
          <a:p>
            <a:pPr marL="0" indent="0" algn="ctr">
              <a:spcBef>
                <a:spcPct val="0"/>
              </a:spcBef>
              <a:buNone/>
            </a:pPr>
            <a:endParaRPr lang="es-CL" sz="4400" b="1" dirty="0">
              <a:solidFill>
                <a:schemeClr val="tx2"/>
              </a:solidFill>
              <a:latin typeface="Verdana"/>
              <a:cs typeface="Verdana"/>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55" y="1587563"/>
            <a:ext cx="5652654" cy="5270437"/>
          </a:xfrm>
          <a:prstGeom prst="rect">
            <a:avLst/>
          </a:prstGeom>
        </p:spPr>
      </p:pic>
    </p:spTree>
    <p:extLst>
      <p:ext uri="{BB962C8B-B14F-4D97-AF65-F5344CB8AC3E}">
        <p14:creationId xmlns:p14="http://schemas.microsoft.com/office/powerpoint/2010/main" val="104064037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24000" y="8980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71846" y="13657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y virus influenza por grupos de edad.*</a:t>
            </a:r>
            <a:endParaRPr lang="es-CL" sz="2200" dirty="0">
              <a:solidFill>
                <a:srgbClr val="376092"/>
              </a:solidFill>
              <a:latin typeface="Candara" panose="020E0502030303020204" pitchFamily="34" charset="0"/>
            </a:endParaRPr>
          </a:p>
        </p:txBody>
      </p:sp>
      <p:sp>
        <p:nvSpPr>
          <p:cNvPr id="4" name="Rectángulo 2"/>
          <p:cNvSpPr/>
          <p:nvPr/>
        </p:nvSpPr>
        <p:spPr>
          <a:xfrm>
            <a:off x="7931005" y="6557268"/>
            <a:ext cx="233429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6143970" y="914376"/>
            <a:ext cx="5424054" cy="5078313"/>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según información preliminar, se han notificado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4691 IRAG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superior en un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16%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respecto a lo observado en igual periodo de 2018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n=4030). Preliminarmente, del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total de hospitalizaciones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un 5,8%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corresponde a IRAG</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Un 5% de las IRAG han ingresado a UCI.</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las hospitalizaciones por IRAG corresponde a menores de 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 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entre 5-19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1</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5%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entre 20-59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años,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personas de 60 y más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a:t>
            </a: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Dentro del total de los 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IRAG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n=724)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12% son menores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5 años,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un 18% entre 5 y 39 años, el 21% entre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40-59 años y 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60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y más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61%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los casos positivos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recibió tratamiento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con oseltamivir</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p>
        </p:txBody>
      </p:sp>
      <p:sp>
        <p:nvSpPr>
          <p:cNvPr id="13" name="CuadroTexto 4">
            <a:extLst>
              <a:ext uri="{FF2B5EF4-FFF2-40B4-BE49-F238E27FC236}">
                <a16:creationId xmlns:a16="http://schemas.microsoft.com/office/drawing/2014/main" xmlns="" id="{2C1F8950-3FDA-4C3E-A878-0442F5565DC5}"/>
              </a:ext>
            </a:extLst>
          </p:cNvPr>
          <p:cNvSpPr txBox="1"/>
          <p:nvPr/>
        </p:nvSpPr>
        <p:spPr>
          <a:xfrm>
            <a:off x="2062108" y="6265854"/>
            <a:ext cx="3968576" cy="1665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900" dirty="0"/>
              <a:t>Fuente: Sistema Pahoflu centinelas IRAG, OMS-MINSAL</a:t>
            </a:r>
          </a:p>
        </p:txBody>
      </p:sp>
      <p:sp>
        <p:nvSpPr>
          <p:cNvPr id="14" name="CuadroTexto 4">
            <a:extLst>
              <a:ext uri="{FF2B5EF4-FFF2-40B4-BE49-F238E27FC236}">
                <a16:creationId xmlns:a16="http://schemas.microsoft.com/office/drawing/2014/main" xmlns="" id="{2C1F8950-3FDA-4C3E-A878-0442F5565DC5}"/>
              </a:ext>
            </a:extLst>
          </p:cNvPr>
          <p:cNvSpPr txBox="1"/>
          <p:nvPr/>
        </p:nvSpPr>
        <p:spPr>
          <a:xfrm>
            <a:off x="1900999" y="3348850"/>
            <a:ext cx="3819220" cy="20936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900" dirty="0"/>
              <a:t>Fuente: Sistema Pahoflu centinelas IRAG, OMS-MINSAL</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6" r="12208"/>
          <a:stretch/>
        </p:blipFill>
        <p:spPr bwMode="auto">
          <a:xfrm>
            <a:off x="701583" y="896697"/>
            <a:ext cx="5233037" cy="232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04" r="13706"/>
          <a:stretch/>
        </p:blipFill>
        <p:spPr bwMode="auto">
          <a:xfrm>
            <a:off x="701582" y="3824701"/>
            <a:ext cx="5233038" cy="236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114450"/>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3226CA0B-7C54-4635-8726-CEAC86CBCB3E}"/>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921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detectados de virus respiratorios y porcentaje de positividad  por semana epidemiológica. Chile 2015-2019</a:t>
            </a:r>
          </a:p>
        </p:txBody>
      </p:sp>
      <p:sp>
        <p:nvSpPr>
          <p:cNvPr id="9220" name="1 Rectángulo"/>
          <p:cNvSpPr>
            <a:spLocks noChangeArrowheads="1"/>
          </p:cNvSpPr>
          <p:nvPr/>
        </p:nvSpPr>
        <p:spPr bwMode="auto">
          <a:xfrm rot="10800000" flipV="1">
            <a:off x="2714625" y="4965700"/>
            <a:ext cx="650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9221" name="1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2" name="7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3"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4" name="Rectangle 10"/>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6" name="Rectangle 12"/>
          <p:cNvSpPr>
            <a:spLocks noChangeArrowheads="1"/>
          </p:cNvSpPr>
          <p:nvPr/>
        </p:nvSpPr>
        <p:spPr bwMode="auto">
          <a:xfrm>
            <a:off x="1936750" y="607497"/>
            <a:ext cx="1299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9227"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971549"/>
            <a:ext cx="8736418"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85418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594282C8-FB15-479E-83A5-09657C28253C}"/>
              </a:ext>
            </a:extLst>
          </p:cNvPr>
          <p:cNvSpPr>
            <a:spLocks noGrp="1"/>
          </p:cNvSpPr>
          <p:nvPr>
            <p:ph idx="1"/>
          </p:nvPr>
        </p:nvSpPr>
        <p:spPr>
          <a:xfrm>
            <a:off x="1930400" y="971550"/>
            <a:ext cx="8204200" cy="5562600"/>
          </a:xfrm>
        </p:spPr>
        <p:txBody>
          <a:bodyPr/>
          <a:lstStyle/>
          <a:p>
            <a:pPr>
              <a:defRPr/>
            </a:pPr>
            <a:endParaRPr lang="es-ES" sz="1600" dirty="0"/>
          </a:p>
          <a:p>
            <a:pPr>
              <a:defRPr/>
            </a:pPr>
            <a:r>
              <a:rPr lang="en-US" dirty="0"/>
              <a:t> </a:t>
            </a:r>
          </a:p>
        </p:txBody>
      </p:sp>
      <p:sp>
        <p:nvSpPr>
          <p:cNvPr id="1024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Hospitales centinelas de la Red de Vigilancia de virus respiratorios del ISP con casos detectados en la semana epidemiológica N°35 </a:t>
            </a:r>
          </a:p>
        </p:txBody>
      </p:sp>
      <p:sp>
        <p:nvSpPr>
          <p:cNvPr id="10244" name="1 Rectángulo"/>
          <p:cNvSpPr>
            <a:spLocks noChangeArrowheads="1"/>
          </p:cNvSpPr>
          <p:nvPr/>
        </p:nvSpPr>
        <p:spPr bwMode="auto">
          <a:xfrm rot="10800000" flipV="1">
            <a:off x="2212975" y="5853113"/>
            <a:ext cx="731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024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0246"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192" y="971550"/>
            <a:ext cx="8063344" cy="521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74310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6BD14269-D739-4257-8BD6-90D7FF7B986B}"/>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126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confirmados según agente y grupo etario en la semana epidemiológica N° 35</a:t>
            </a:r>
          </a:p>
        </p:txBody>
      </p:sp>
      <p:sp>
        <p:nvSpPr>
          <p:cNvPr id="11268" name="1 Rectángulo"/>
          <p:cNvSpPr>
            <a:spLocks noChangeArrowheads="1"/>
          </p:cNvSpPr>
          <p:nvPr/>
        </p:nvSpPr>
        <p:spPr bwMode="auto">
          <a:xfrm rot="10800000" flipV="1">
            <a:off x="2714625" y="5643563"/>
            <a:ext cx="650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126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127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1271"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612" y="971550"/>
            <a:ext cx="7851775" cy="500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683190"/>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229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2015-2019</a:t>
            </a:r>
          </a:p>
        </p:txBody>
      </p:sp>
      <p:sp>
        <p:nvSpPr>
          <p:cNvPr id="12292"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2293"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229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619" y="973582"/>
            <a:ext cx="8442251" cy="454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665882"/>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3315"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2019</a:t>
            </a:r>
          </a:p>
        </p:txBody>
      </p:sp>
      <p:sp>
        <p:nvSpPr>
          <p:cNvPr id="13316"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3317"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3318"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5475" y="912814"/>
            <a:ext cx="840105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23079"/>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contenido 2"/>
          <p:cNvSpPr>
            <a:spLocks noGrp="1" noChangeArrowheads="1"/>
          </p:cNvSpPr>
          <p:nvPr>
            <p:ph sz="quarter" idx="12"/>
          </p:nvPr>
        </p:nvSpPr>
        <p:spPr bwMode="auto">
          <a:xfrm>
            <a:off x="1930400" y="541339"/>
            <a:ext cx="833120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MX" altLang="es-CL" sz="1800" b="0">
                <a:solidFill>
                  <a:schemeClr val="tx1"/>
                </a:solidFill>
                <a:latin typeface="Verdana" panose="020B0604030504040204" pitchFamily="34" charset="0"/>
              </a:rPr>
              <a:t>Distribución de casos de Influenza B según linaje, Chile 2019</a:t>
            </a:r>
            <a:endParaRPr lang="es-CL" altLang="es-CL" sz="1800" b="0">
              <a:solidFill>
                <a:schemeClr val="tx1"/>
              </a:solidFill>
              <a:latin typeface="Verdana" panose="020B0604030504040204" pitchFamily="34" charset="0"/>
            </a:endParaRPr>
          </a:p>
        </p:txBody>
      </p:sp>
      <p:graphicFrame>
        <p:nvGraphicFramePr>
          <p:cNvPr id="14339" name="Chart 8"/>
          <p:cNvGraphicFramePr>
            <a:graphicFrameLocks noGrp="1"/>
          </p:cNvGraphicFramePr>
          <p:nvPr>
            <p:ph idx="1"/>
          </p:nvPr>
        </p:nvGraphicFramePr>
        <p:xfrm>
          <a:off x="1708150" y="1811338"/>
          <a:ext cx="8604250" cy="4387850"/>
        </p:xfrm>
        <a:graphic>
          <a:graphicData uri="http://schemas.openxmlformats.org/presentationml/2006/ole">
            <mc:AlternateContent xmlns:mc="http://schemas.openxmlformats.org/markup-compatibility/2006">
              <mc:Choice xmlns:v="urn:schemas-microsoft-com:vml" Requires="v">
                <p:oleObj spid="_x0000_s1030" name="Chart" r:id="rId3" imgW="8608298" imgH="4389500" progId="Excel.Chart.8">
                  <p:embed/>
                </p:oleObj>
              </mc:Choice>
              <mc:Fallback>
                <p:oleObj name="Chart" r:id="rId3" imgW="8608298" imgH="4389500"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1811338"/>
                        <a:ext cx="86042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886388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DBB0E04B-9739-462E-896C-5692AF8FE4C0}"/>
              </a:ext>
            </a:extLst>
          </p:cNvPr>
          <p:cNvSpPr>
            <a:spLocks noGrp="1"/>
          </p:cNvSpPr>
          <p:nvPr>
            <p:ph idx="1"/>
          </p:nvPr>
        </p:nvSpPr>
        <p:spPr>
          <a:xfrm>
            <a:off x="1930400" y="971550"/>
            <a:ext cx="8332788" cy="5562600"/>
          </a:xfrm>
        </p:spPr>
        <p:txBody>
          <a:bodyPr/>
          <a:lstStyle/>
          <a:p>
            <a:pPr>
              <a:defRPr/>
            </a:pPr>
            <a:endParaRPr lang="es-ES" sz="1600" dirty="0"/>
          </a:p>
          <a:p>
            <a:pPr>
              <a:defRPr/>
            </a:pPr>
            <a:endParaRPr lang="en-US" dirty="0"/>
          </a:p>
        </p:txBody>
      </p:sp>
      <p:sp>
        <p:nvSpPr>
          <p:cNvPr id="1536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n-US" altLang="es-CL" sz="1800" b="0">
                <a:solidFill>
                  <a:schemeClr val="tx1"/>
                </a:solidFill>
                <a:latin typeface="Verdana" panose="020B0604030504040204" pitchFamily="34" charset="0"/>
                <a:cs typeface="Arial" panose="020B0604020202020204" pitchFamily="34" charset="0"/>
              </a:rPr>
              <a:t>Porcentaje de Positividad por Virus Respiratorios, Chile 2019</a:t>
            </a:r>
          </a:p>
        </p:txBody>
      </p:sp>
      <p:sp>
        <p:nvSpPr>
          <p:cNvPr id="15364" name="1 Rectángulo"/>
          <p:cNvSpPr>
            <a:spLocks noChangeArrowheads="1"/>
          </p:cNvSpPr>
          <p:nvPr/>
        </p:nvSpPr>
        <p:spPr bwMode="auto">
          <a:xfrm rot="10800000" flipV="1">
            <a:off x="2198689" y="570706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solidFill>
                  <a:srgbClr val="000000"/>
                </a:solidFill>
              </a:rPr>
              <a:t>Fuente:</a:t>
            </a:r>
            <a:r>
              <a:rPr lang="es-CL" altLang="es-CL" sz="1200">
                <a:solidFill>
                  <a:srgbClr val="000000"/>
                </a:solidFill>
              </a:rPr>
              <a:t> Sección Virus Respiratorios y Exantemáticos. Departamento Laboratorio Biomédico. </a:t>
            </a:r>
          </a:p>
          <a:p>
            <a:pPr algn="just" eaLnBrk="1" hangingPunct="1"/>
            <a:r>
              <a:rPr lang="es-CL" altLang="es-CL" sz="1200">
                <a:solidFill>
                  <a:srgbClr val="000000"/>
                </a:solidFill>
              </a:rPr>
              <a:t>Instituto de Salud Pública de Chile. 2019. </a:t>
            </a:r>
          </a:p>
        </p:txBody>
      </p:sp>
      <p:sp>
        <p:nvSpPr>
          <p:cNvPr id="1536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sp>
        <p:nvSpPr>
          <p:cNvPr id="15366"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sp>
        <p:nvSpPr>
          <p:cNvPr id="1536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pic>
        <p:nvPicPr>
          <p:cNvPr id="15368"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09626"/>
            <a:ext cx="8662988"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22960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638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B  por semana epidemiológica, Chile 2012-2019</a:t>
            </a:r>
          </a:p>
        </p:txBody>
      </p:sp>
      <p:sp>
        <p:nvSpPr>
          <p:cNvPr id="16388"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6389"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1030289"/>
            <a:ext cx="7815262"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077910"/>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741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VRS por semana epidemiológica, Chile 2011-2019</a:t>
            </a:r>
          </a:p>
        </p:txBody>
      </p:sp>
      <p:sp>
        <p:nvSpPr>
          <p:cNvPr id="17412"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741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081089"/>
            <a:ext cx="7799388"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068948"/>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96963511"/>
              </p:ext>
            </p:extLst>
          </p:nvPr>
        </p:nvGraphicFramePr>
        <p:xfrm>
          <a:off x="200025" y="923928"/>
          <a:ext cx="11744325" cy="56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43568"/>
            <a:ext cx="7143750" cy="584775"/>
          </a:xfrm>
          <a:prstGeom prst="rect">
            <a:avLst/>
          </a:prstGeom>
          <a:noFill/>
        </p:spPr>
        <p:txBody>
          <a:bodyPr wrap="square" rtlCol="0">
            <a:spAutoFit/>
          </a:bodyPr>
          <a:lstStyle/>
          <a:p>
            <a:r>
              <a:rPr lang="es-CL" sz="3200" b="1" dirty="0">
                <a:solidFill>
                  <a:schemeClr val="tx2"/>
                </a:solidFill>
              </a:rPr>
              <a:t>Vigilancia Epidemiológica</a:t>
            </a:r>
          </a:p>
        </p:txBody>
      </p:sp>
      <p:cxnSp>
        <p:nvCxnSpPr>
          <p:cNvPr id="6" name="Conector recto 5">
            <a:extLst>
              <a:ext uri="{FF2B5EF4-FFF2-40B4-BE49-F238E27FC236}">
                <a16:creationId xmlns:a16="http://schemas.microsoft.com/office/drawing/2014/main" xmlns="" id="{EFC22AFF-B01B-4571-80A4-0C5BDC2C4019}"/>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298201"/>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1320182760"/>
              </p:ext>
            </p:extLst>
          </p:nvPr>
        </p:nvGraphicFramePr>
        <p:xfrm>
          <a:off x="200025" y="990605"/>
          <a:ext cx="11744325" cy="5734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2143"/>
            <a:ext cx="6010275" cy="584775"/>
          </a:xfrm>
          <a:prstGeom prst="rect">
            <a:avLst/>
          </a:prstGeom>
          <a:noFill/>
        </p:spPr>
        <p:txBody>
          <a:bodyPr wrap="square" rtlCol="0">
            <a:spAutoFit/>
          </a:bodyPr>
          <a:lstStyle/>
          <a:p>
            <a:r>
              <a:rPr lang="es-CL" sz="3200" b="1" dirty="0">
                <a:solidFill>
                  <a:schemeClr val="tx2"/>
                </a:solidFill>
              </a:rPr>
              <a:t>Red Asistencial</a:t>
            </a:r>
          </a:p>
        </p:txBody>
      </p:sp>
      <p:cxnSp>
        <p:nvCxnSpPr>
          <p:cNvPr id="5" name="Conector recto 4">
            <a:extLst>
              <a:ext uri="{FF2B5EF4-FFF2-40B4-BE49-F238E27FC236}">
                <a16:creationId xmlns:a16="http://schemas.microsoft.com/office/drawing/2014/main" xmlns="" id="{C1363CF9-CF71-4F18-BA65-7EAAA2518B48}"/>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84687"/>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8"/>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respiratoria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793FE24D-912C-4E9B-866A-3CD5648C7768}"/>
              </a:ext>
            </a:extLst>
          </p:cNvPr>
          <p:cNvPicPr>
            <a:picLocks noChangeAspect="1"/>
          </p:cNvPicPr>
          <p:nvPr/>
        </p:nvPicPr>
        <p:blipFill>
          <a:blip r:embed="rId3"/>
          <a:stretch>
            <a:fillRect/>
          </a:stretch>
        </p:blipFill>
        <p:spPr>
          <a:xfrm>
            <a:off x="2033536" y="1366350"/>
            <a:ext cx="7088697" cy="4572396"/>
          </a:xfrm>
          <a:prstGeom prst="rect">
            <a:avLst/>
          </a:prstGeom>
        </p:spPr>
      </p:pic>
    </p:spTree>
    <p:extLst>
      <p:ext uri="{BB962C8B-B14F-4D97-AF65-F5344CB8AC3E}">
        <p14:creationId xmlns:p14="http://schemas.microsoft.com/office/powerpoint/2010/main" val="849632218"/>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5"/>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atenciones de urgencia por causa respiratoria y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7DF72E3A-C7B3-4833-A02A-252E0FBEA2F0}"/>
              </a:ext>
            </a:extLst>
          </p:cNvPr>
          <p:cNvPicPr>
            <a:picLocks noChangeAspect="1"/>
          </p:cNvPicPr>
          <p:nvPr/>
        </p:nvPicPr>
        <p:blipFill>
          <a:blip r:embed="rId3"/>
          <a:stretch>
            <a:fillRect/>
          </a:stretch>
        </p:blipFill>
        <p:spPr>
          <a:xfrm>
            <a:off x="1932709" y="1159379"/>
            <a:ext cx="8385464" cy="4170523"/>
          </a:xfrm>
          <a:prstGeom prst="rect">
            <a:avLst/>
          </a:prstGeom>
        </p:spPr>
      </p:pic>
      <p:sp>
        <p:nvSpPr>
          <p:cNvPr id="2" name="Rectángulo 1"/>
          <p:cNvSpPr/>
          <p:nvPr/>
        </p:nvSpPr>
        <p:spPr>
          <a:xfrm>
            <a:off x="907473" y="5157305"/>
            <a:ext cx="10210800" cy="1200329"/>
          </a:xfrm>
          <a:prstGeom prst="rect">
            <a:avLst/>
          </a:prstGeom>
        </p:spPr>
        <p:txBody>
          <a:bodyPr wrap="square">
            <a:spAutoFit/>
          </a:bodyPr>
          <a:lstStyle/>
          <a:p>
            <a:pPr marL="285750" indent="-285750" algn="just">
              <a:buFont typeface="Arial" panose="020B0604020202020204" pitchFamily="34" charset="0"/>
              <a:buChar char="•"/>
            </a:pPr>
            <a:r>
              <a:rPr lang="es-MX" dirty="0"/>
              <a:t>En relación a la SE 35 se observa una </a:t>
            </a:r>
            <a:r>
              <a:rPr lang="es-MX" b="1" dirty="0"/>
              <a:t>leve disminución en las atenciones por causa respiratoria</a:t>
            </a:r>
            <a:r>
              <a:rPr lang="es-MX" dirty="0"/>
              <a:t>, por </a:t>
            </a:r>
            <a:r>
              <a:rPr lang="es-CL" dirty="0"/>
              <a:t>grupo etario, se observa una disminución de las atenciones por grupo etario en los grupos 1 a 4 años en 1.19%, 5 a 14 años en 0.99%, 15 a 64 años en 4.77%, sin embargo se aprecia </a:t>
            </a:r>
            <a:r>
              <a:rPr lang="es-CL" b="1" dirty="0"/>
              <a:t>un incremento en los grupos Menores 1 año en 30.85%, 65 y más años en 2.48%, </a:t>
            </a:r>
            <a:r>
              <a:rPr lang="es-CL" dirty="0"/>
              <a:t>en relación a la semana anterior.</a:t>
            </a:r>
            <a:endParaRPr lang="es-CL" dirty="0"/>
          </a:p>
        </p:txBody>
      </p:sp>
    </p:spTree>
    <p:extLst>
      <p:ext uri="{BB962C8B-B14F-4D97-AF65-F5344CB8AC3E}">
        <p14:creationId xmlns:p14="http://schemas.microsoft.com/office/powerpoint/2010/main" val="1569130670"/>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tipo Influenza,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F24998D2-596C-415F-B80A-F0E088023E09}"/>
              </a:ext>
            </a:extLst>
          </p:cNvPr>
          <p:cNvPicPr>
            <a:picLocks noChangeAspect="1"/>
          </p:cNvPicPr>
          <p:nvPr/>
        </p:nvPicPr>
        <p:blipFill>
          <a:blip r:embed="rId3"/>
          <a:stretch>
            <a:fillRect/>
          </a:stretch>
        </p:blipFill>
        <p:spPr>
          <a:xfrm>
            <a:off x="1531937" y="1183707"/>
            <a:ext cx="8848581" cy="4379053"/>
          </a:xfrm>
          <a:prstGeom prst="rect">
            <a:avLst/>
          </a:prstGeom>
        </p:spPr>
      </p:pic>
      <p:sp>
        <p:nvSpPr>
          <p:cNvPr id="2" name="Rectángulo 1"/>
          <p:cNvSpPr/>
          <p:nvPr/>
        </p:nvSpPr>
        <p:spPr>
          <a:xfrm>
            <a:off x="616527" y="5264891"/>
            <a:ext cx="10595264" cy="1200329"/>
          </a:xfrm>
          <a:prstGeom prst="rect">
            <a:avLst/>
          </a:prstGeom>
        </p:spPr>
        <p:txBody>
          <a:bodyPr wrap="square">
            <a:spAutoFit/>
          </a:bodyPr>
          <a:lstStyle/>
          <a:p>
            <a:r>
              <a:rPr lang="es-CL" dirty="0"/>
              <a:t>En las atenciones de urgencia por tipo influenza presentan </a:t>
            </a:r>
            <a:r>
              <a:rPr lang="es-CL" b="1" dirty="0"/>
              <a:t>un aumento del 2% en relación a la SE </a:t>
            </a:r>
            <a:r>
              <a:rPr lang="es-CL" b="1" dirty="0" smtClean="0"/>
              <a:t>anterior</a:t>
            </a:r>
            <a:r>
              <a:rPr lang="es-CL" dirty="0" smtClean="0"/>
              <a:t>. </a:t>
            </a:r>
            <a:r>
              <a:rPr lang="es-CL" dirty="0"/>
              <a:t>A nivel de grupo etario se observa una disminución de las atenciones por grupo etario en los grupos 15 a 64 años en 5.16%, 65 y más años en 15.04%, sin embargo se aprecia </a:t>
            </a:r>
            <a:r>
              <a:rPr lang="es-CL" b="1" dirty="0"/>
              <a:t>un incremento en los grupos Menores 1 año en 35.71%, 1 a 4 años en 11.86%, 5 a 14 años en 10.53%, </a:t>
            </a:r>
            <a:r>
              <a:rPr lang="es-CL" dirty="0"/>
              <a:t>en relación a la semana anterior.</a:t>
            </a:r>
          </a:p>
        </p:txBody>
      </p:sp>
    </p:spTree>
    <p:extLst>
      <p:ext uri="{BB962C8B-B14F-4D97-AF65-F5344CB8AC3E}">
        <p14:creationId xmlns:p14="http://schemas.microsoft.com/office/powerpoint/2010/main" val="410092360"/>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Neumonía,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E48333D3-EA7F-4EA7-AA5F-ACCDF28F6C99}"/>
              </a:ext>
            </a:extLst>
          </p:cNvPr>
          <p:cNvPicPr>
            <a:picLocks noChangeAspect="1"/>
          </p:cNvPicPr>
          <p:nvPr/>
        </p:nvPicPr>
        <p:blipFill>
          <a:blip r:embed="rId3"/>
          <a:stretch>
            <a:fillRect/>
          </a:stretch>
        </p:blipFill>
        <p:spPr>
          <a:xfrm>
            <a:off x="1887682" y="1270837"/>
            <a:ext cx="8416636" cy="3967547"/>
          </a:xfrm>
          <a:prstGeom prst="rect">
            <a:avLst/>
          </a:prstGeom>
        </p:spPr>
      </p:pic>
      <p:sp>
        <p:nvSpPr>
          <p:cNvPr id="2" name="Rectángulo 1"/>
          <p:cNvSpPr/>
          <p:nvPr/>
        </p:nvSpPr>
        <p:spPr>
          <a:xfrm>
            <a:off x="889783" y="5020175"/>
            <a:ext cx="10304318" cy="1200329"/>
          </a:xfrm>
          <a:prstGeom prst="rect">
            <a:avLst/>
          </a:prstGeom>
        </p:spPr>
        <p:txBody>
          <a:bodyPr wrap="square">
            <a:spAutoFit/>
          </a:bodyPr>
          <a:lstStyle/>
          <a:p>
            <a:pPr marL="285750" indent="-285750" algn="just">
              <a:buFont typeface="Arial" panose="020B0604020202020204" pitchFamily="34" charset="0"/>
              <a:buChar char="•"/>
            </a:pPr>
            <a:r>
              <a:rPr lang="es-MX" dirty="0"/>
              <a:t>Las consultas </a:t>
            </a:r>
            <a:r>
              <a:rPr lang="es-MX" b="1" dirty="0"/>
              <a:t>por Neumonía </a:t>
            </a:r>
            <a:r>
              <a:rPr lang="es-MX" dirty="0"/>
              <a:t>se observa </a:t>
            </a:r>
            <a:r>
              <a:rPr lang="es-MX" b="1" dirty="0"/>
              <a:t>un aumento del 1% en relación a la </a:t>
            </a:r>
            <a:r>
              <a:rPr lang="es-MX" b="1" dirty="0" smtClean="0"/>
              <a:t>SE34, </a:t>
            </a:r>
            <a:r>
              <a:rPr lang="es-MX" dirty="0" smtClean="0"/>
              <a:t>a </a:t>
            </a:r>
            <a:r>
              <a:rPr lang="es-MX" dirty="0"/>
              <a:t>nivel de grupo etario </a:t>
            </a:r>
            <a:r>
              <a:rPr lang="es-CL" dirty="0"/>
              <a:t>se observa una disminución de las atenciones por grupo etario en los grupos Menores 1 año en 4.49%, 1 a 4 años en 7.64%, 15 a 64 años en 6.6%, sin embargo se aprecia </a:t>
            </a:r>
            <a:r>
              <a:rPr lang="es-CL" b="1" dirty="0"/>
              <a:t>un incremento en los grupos 5 a 14 años en 17.93%, 65 y más años en 2.46%, </a:t>
            </a:r>
            <a:r>
              <a:rPr lang="es-CL" dirty="0"/>
              <a:t>en relación a la semana anterior.</a:t>
            </a:r>
            <a:endParaRPr lang="es-CL" dirty="0"/>
          </a:p>
        </p:txBody>
      </p:sp>
    </p:spTree>
    <p:extLst>
      <p:ext uri="{BB962C8B-B14F-4D97-AF65-F5344CB8AC3E}">
        <p14:creationId xmlns:p14="http://schemas.microsoft.com/office/powerpoint/2010/main" val="1649622854"/>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Hospitalizaciones por causa respiratoria,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34917C96-AE49-4777-8013-6D506BE45241}"/>
              </a:ext>
            </a:extLst>
          </p:cNvPr>
          <p:cNvPicPr>
            <a:picLocks noChangeAspect="1"/>
          </p:cNvPicPr>
          <p:nvPr/>
        </p:nvPicPr>
        <p:blipFill>
          <a:blip r:embed="rId3"/>
          <a:stretch>
            <a:fillRect/>
          </a:stretch>
        </p:blipFill>
        <p:spPr>
          <a:xfrm>
            <a:off x="1984664" y="1173697"/>
            <a:ext cx="8416636" cy="4026271"/>
          </a:xfrm>
          <a:prstGeom prst="rect">
            <a:avLst/>
          </a:prstGeom>
        </p:spPr>
      </p:pic>
      <p:sp>
        <p:nvSpPr>
          <p:cNvPr id="2" name="Rectángulo 1"/>
          <p:cNvSpPr/>
          <p:nvPr/>
        </p:nvSpPr>
        <p:spPr>
          <a:xfrm>
            <a:off x="1076469" y="5033713"/>
            <a:ext cx="10054937" cy="1200329"/>
          </a:xfrm>
          <a:prstGeom prst="rect">
            <a:avLst/>
          </a:prstGeom>
        </p:spPr>
        <p:txBody>
          <a:bodyPr wrap="square">
            <a:spAutoFit/>
          </a:bodyPr>
          <a:lstStyle/>
          <a:p>
            <a:pPr marL="285750" indent="-285750" algn="just">
              <a:buFont typeface="Arial" panose="020B0604020202020204" pitchFamily="34" charset="0"/>
              <a:buChar char="•"/>
            </a:pPr>
            <a:r>
              <a:rPr lang="es-MX" dirty="0"/>
              <a:t>En las </a:t>
            </a:r>
            <a:r>
              <a:rPr lang="es-MX" b="1" dirty="0"/>
              <a:t>hospitalizaciones por causa respiratoria </a:t>
            </a:r>
            <a:r>
              <a:rPr lang="es-MX" dirty="0"/>
              <a:t>se observa una </a:t>
            </a:r>
            <a:r>
              <a:rPr lang="es-MX" b="1" dirty="0"/>
              <a:t>disminución del 6% </a:t>
            </a:r>
            <a:r>
              <a:rPr lang="es-MX" dirty="0"/>
              <a:t>de las hospitalizaciones en la SE35, donde el promedio de las últimas tres semanas es mayor al año 2018 en un 20</a:t>
            </a:r>
            <a:r>
              <a:rPr lang="es-MX" dirty="0" smtClean="0"/>
              <a:t>%.</a:t>
            </a:r>
          </a:p>
          <a:p>
            <a:pPr marL="285750" indent="-285750" algn="just">
              <a:buFont typeface="Arial" panose="020B0604020202020204" pitchFamily="34" charset="0"/>
              <a:buChar char="•"/>
            </a:pPr>
            <a:r>
              <a:rPr lang="es-MX" dirty="0" smtClean="0"/>
              <a:t>Por grupo etario existe un incremento en los de 5 a 14 años y mayores de 65 años </a:t>
            </a:r>
            <a:endParaRPr lang="es-MX" dirty="0"/>
          </a:p>
        </p:txBody>
      </p:sp>
    </p:spTree>
    <p:extLst>
      <p:ext uri="{BB962C8B-B14F-4D97-AF65-F5344CB8AC3E}">
        <p14:creationId xmlns:p14="http://schemas.microsoft.com/office/powerpoint/2010/main" val="2584340341"/>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AE88F24E-7981-4A16-8578-4CE80593DF67}"/>
              </a:ext>
            </a:extLst>
          </p:cNvPr>
          <p:cNvPicPr>
            <a:picLocks noChangeAspect="1"/>
          </p:cNvPicPr>
          <p:nvPr/>
        </p:nvPicPr>
        <p:blipFill>
          <a:blip r:embed="rId3"/>
          <a:stretch>
            <a:fillRect/>
          </a:stretch>
        </p:blipFill>
        <p:spPr>
          <a:xfrm>
            <a:off x="1407947" y="1192800"/>
            <a:ext cx="4431744" cy="2537535"/>
          </a:xfrm>
          <a:prstGeom prst="rect">
            <a:avLst/>
          </a:prstGeom>
        </p:spPr>
      </p:pic>
      <p:pic>
        <p:nvPicPr>
          <p:cNvPr id="4" name="Imagen 3">
            <a:extLst>
              <a:ext uri="{FF2B5EF4-FFF2-40B4-BE49-F238E27FC236}">
                <a16:creationId xmlns:a16="http://schemas.microsoft.com/office/drawing/2014/main" xmlns="" id="{B8E209D0-B3E9-4727-8143-1A9488E60337}"/>
              </a:ext>
            </a:extLst>
          </p:cNvPr>
          <p:cNvPicPr>
            <a:picLocks noChangeAspect="1"/>
          </p:cNvPicPr>
          <p:nvPr/>
        </p:nvPicPr>
        <p:blipFill>
          <a:blip r:embed="rId4"/>
          <a:stretch>
            <a:fillRect/>
          </a:stretch>
        </p:blipFill>
        <p:spPr>
          <a:xfrm>
            <a:off x="6103938" y="1192801"/>
            <a:ext cx="4448008" cy="2329717"/>
          </a:xfrm>
          <a:prstGeom prst="rect">
            <a:avLst/>
          </a:prstGeom>
        </p:spPr>
      </p:pic>
      <p:pic>
        <p:nvPicPr>
          <p:cNvPr id="7" name="Imagen 6">
            <a:extLst>
              <a:ext uri="{FF2B5EF4-FFF2-40B4-BE49-F238E27FC236}">
                <a16:creationId xmlns:a16="http://schemas.microsoft.com/office/drawing/2014/main" xmlns="" id="{168613F3-E6CC-4C40-8679-D7B24A706C70}"/>
              </a:ext>
            </a:extLst>
          </p:cNvPr>
          <p:cNvPicPr>
            <a:picLocks noChangeAspect="1"/>
          </p:cNvPicPr>
          <p:nvPr/>
        </p:nvPicPr>
        <p:blipFill>
          <a:blip r:embed="rId5"/>
          <a:stretch>
            <a:fillRect/>
          </a:stretch>
        </p:blipFill>
        <p:spPr>
          <a:xfrm>
            <a:off x="1407947" y="3841682"/>
            <a:ext cx="4431744" cy="2700007"/>
          </a:xfrm>
          <a:prstGeom prst="rect">
            <a:avLst/>
          </a:prstGeom>
        </p:spPr>
      </p:pic>
      <p:pic>
        <p:nvPicPr>
          <p:cNvPr id="8" name="Imagen 7">
            <a:extLst>
              <a:ext uri="{FF2B5EF4-FFF2-40B4-BE49-F238E27FC236}">
                <a16:creationId xmlns:a16="http://schemas.microsoft.com/office/drawing/2014/main" xmlns="" id="{713192B5-955F-420C-865E-C6CBA955C3A2}"/>
              </a:ext>
            </a:extLst>
          </p:cNvPr>
          <p:cNvPicPr>
            <a:picLocks noChangeAspect="1"/>
          </p:cNvPicPr>
          <p:nvPr/>
        </p:nvPicPr>
        <p:blipFill>
          <a:blip r:embed="rId6"/>
          <a:stretch>
            <a:fillRect/>
          </a:stretch>
        </p:blipFill>
        <p:spPr>
          <a:xfrm>
            <a:off x="6103938" y="3841682"/>
            <a:ext cx="4448008" cy="2700007"/>
          </a:xfrm>
          <a:prstGeom prst="rect">
            <a:avLst/>
          </a:prstGeom>
        </p:spPr>
      </p:pic>
    </p:spTree>
    <p:extLst>
      <p:ext uri="{BB962C8B-B14F-4D97-AF65-F5344CB8AC3E}">
        <p14:creationId xmlns:p14="http://schemas.microsoft.com/office/powerpoint/2010/main" val="327229025"/>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E1F194EC-5D0F-4829-884E-A04F24181697}"/>
              </a:ext>
            </a:extLst>
          </p:cNvPr>
          <p:cNvPicPr>
            <a:picLocks noChangeAspect="1"/>
          </p:cNvPicPr>
          <p:nvPr/>
        </p:nvPicPr>
        <p:blipFill>
          <a:blip r:embed="rId3"/>
          <a:stretch>
            <a:fillRect/>
          </a:stretch>
        </p:blipFill>
        <p:spPr>
          <a:xfrm>
            <a:off x="1407947" y="1229980"/>
            <a:ext cx="4500174" cy="2666611"/>
          </a:xfrm>
          <a:prstGeom prst="rect">
            <a:avLst/>
          </a:prstGeom>
        </p:spPr>
      </p:pic>
      <p:pic>
        <p:nvPicPr>
          <p:cNvPr id="4" name="Imagen 3">
            <a:extLst>
              <a:ext uri="{FF2B5EF4-FFF2-40B4-BE49-F238E27FC236}">
                <a16:creationId xmlns:a16="http://schemas.microsoft.com/office/drawing/2014/main" xmlns="" id="{B24F9459-6E3A-443C-B0FD-FC3584C41DFD}"/>
              </a:ext>
            </a:extLst>
          </p:cNvPr>
          <p:cNvPicPr>
            <a:picLocks noChangeAspect="1"/>
          </p:cNvPicPr>
          <p:nvPr/>
        </p:nvPicPr>
        <p:blipFill>
          <a:blip r:embed="rId4"/>
          <a:stretch>
            <a:fillRect/>
          </a:stretch>
        </p:blipFill>
        <p:spPr>
          <a:xfrm>
            <a:off x="6147030" y="1263536"/>
            <a:ext cx="4607561" cy="2458159"/>
          </a:xfrm>
          <a:prstGeom prst="rect">
            <a:avLst/>
          </a:prstGeom>
        </p:spPr>
      </p:pic>
      <p:pic>
        <p:nvPicPr>
          <p:cNvPr id="9" name="Imagen 8">
            <a:extLst>
              <a:ext uri="{FF2B5EF4-FFF2-40B4-BE49-F238E27FC236}">
                <a16:creationId xmlns:a16="http://schemas.microsoft.com/office/drawing/2014/main" xmlns="" id="{11169345-E4AF-4F5E-8D71-8F78BA388CC3}"/>
              </a:ext>
            </a:extLst>
          </p:cNvPr>
          <p:cNvPicPr>
            <a:picLocks noChangeAspect="1"/>
          </p:cNvPicPr>
          <p:nvPr/>
        </p:nvPicPr>
        <p:blipFill>
          <a:blip r:embed="rId5"/>
          <a:stretch>
            <a:fillRect/>
          </a:stretch>
        </p:blipFill>
        <p:spPr>
          <a:xfrm>
            <a:off x="1407947" y="4053026"/>
            <a:ext cx="4500174" cy="2458160"/>
          </a:xfrm>
          <a:prstGeom prst="rect">
            <a:avLst/>
          </a:prstGeom>
        </p:spPr>
      </p:pic>
    </p:spTree>
    <p:extLst>
      <p:ext uri="{BB962C8B-B14F-4D97-AF65-F5344CB8AC3E}">
        <p14:creationId xmlns:p14="http://schemas.microsoft.com/office/powerpoint/2010/main" val="838893904"/>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E6AE3C82-7D69-4D40-8CF8-C339CF2E020A}"/>
              </a:ext>
            </a:extLst>
          </p:cNvPr>
          <p:cNvPicPr>
            <a:picLocks noChangeAspect="1"/>
          </p:cNvPicPr>
          <p:nvPr/>
        </p:nvPicPr>
        <p:blipFill>
          <a:blip r:embed="rId3"/>
          <a:stretch>
            <a:fillRect/>
          </a:stretch>
        </p:blipFill>
        <p:spPr>
          <a:xfrm>
            <a:off x="1407947" y="1263536"/>
            <a:ext cx="4357561" cy="2574441"/>
          </a:xfrm>
          <a:prstGeom prst="rect">
            <a:avLst/>
          </a:prstGeom>
        </p:spPr>
      </p:pic>
      <p:pic>
        <p:nvPicPr>
          <p:cNvPr id="3" name="Imagen 2">
            <a:extLst>
              <a:ext uri="{FF2B5EF4-FFF2-40B4-BE49-F238E27FC236}">
                <a16:creationId xmlns:a16="http://schemas.microsoft.com/office/drawing/2014/main" xmlns="" id="{2C8D443E-F28D-44E9-B10C-550416FD2061}"/>
              </a:ext>
            </a:extLst>
          </p:cNvPr>
          <p:cNvPicPr>
            <a:picLocks noChangeAspect="1"/>
          </p:cNvPicPr>
          <p:nvPr/>
        </p:nvPicPr>
        <p:blipFill>
          <a:blip r:embed="rId4"/>
          <a:stretch>
            <a:fillRect/>
          </a:stretch>
        </p:blipFill>
        <p:spPr>
          <a:xfrm>
            <a:off x="5941324" y="1263536"/>
            <a:ext cx="4610622" cy="2574441"/>
          </a:xfrm>
          <a:prstGeom prst="rect">
            <a:avLst/>
          </a:prstGeom>
        </p:spPr>
      </p:pic>
      <p:pic>
        <p:nvPicPr>
          <p:cNvPr id="4" name="Imagen 3">
            <a:extLst>
              <a:ext uri="{FF2B5EF4-FFF2-40B4-BE49-F238E27FC236}">
                <a16:creationId xmlns:a16="http://schemas.microsoft.com/office/drawing/2014/main" xmlns="" id="{89D2E1AC-EBEE-4D58-98CB-132F272EB415}"/>
              </a:ext>
            </a:extLst>
          </p:cNvPr>
          <p:cNvPicPr>
            <a:picLocks noChangeAspect="1"/>
          </p:cNvPicPr>
          <p:nvPr/>
        </p:nvPicPr>
        <p:blipFill>
          <a:blip r:embed="rId5"/>
          <a:stretch>
            <a:fillRect/>
          </a:stretch>
        </p:blipFill>
        <p:spPr>
          <a:xfrm>
            <a:off x="1407947" y="4031673"/>
            <a:ext cx="4357561" cy="2385325"/>
          </a:xfrm>
          <a:prstGeom prst="rect">
            <a:avLst/>
          </a:prstGeom>
        </p:spPr>
      </p:pic>
      <p:pic>
        <p:nvPicPr>
          <p:cNvPr id="7" name="Imagen 6">
            <a:extLst>
              <a:ext uri="{FF2B5EF4-FFF2-40B4-BE49-F238E27FC236}">
                <a16:creationId xmlns:a16="http://schemas.microsoft.com/office/drawing/2014/main" xmlns="" id="{6070520E-EEB7-4274-91AC-9537DBE77605}"/>
              </a:ext>
            </a:extLst>
          </p:cNvPr>
          <p:cNvPicPr>
            <a:picLocks noChangeAspect="1"/>
          </p:cNvPicPr>
          <p:nvPr/>
        </p:nvPicPr>
        <p:blipFill>
          <a:blip r:embed="rId6"/>
          <a:stretch>
            <a:fillRect/>
          </a:stretch>
        </p:blipFill>
        <p:spPr>
          <a:xfrm>
            <a:off x="5941324" y="4031672"/>
            <a:ext cx="4610622" cy="2385325"/>
          </a:xfrm>
          <a:prstGeom prst="rect">
            <a:avLst/>
          </a:prstGeom>
        </p:spPr>
      </p:pic>
    </p:spTree>
    <p:extLst>
      <p:ext uri="{BB962C8B-B14F-4D97-AF65-F5344CB8AC3E}">
        <p14:creationId xmlns:p14="http://schemas.microsoft.com/office/powerpoint/2010/main" val="3022999842"/>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4" name="Imagen 3">
            <a:extLst>
              <a:ext uri="{FF2B5EF4-FFF2-40B4-BE49-F238E27FC236}">
                <a16:creationId xmlns:a16="http://schemas.microsoft.com/office/drawing/2014/main" xmlns="" id="{BC3280D2-B39B-4B9E-9956-08B7B7E744E4}"/>
              </a:ext>
            </a:extLst>
          </p:cNvPr>
          <p:cNvPicPr>
            <a:picLocks noChangeAspect="1"/>
          </p:cNvPicPr>
          <p:nvPr/>
        </p:nvPicPr>
        <p:blipFill>
          <a:blip r:embed="rId3"/>
          <a:stretch>
            <a:fillRect/>
          </a:stretch>
        </p:blipFill>
        <p:spPr>
          <a:xfrm>
            <a:off x="3496638" y="1424490"/>
            <a:ext cx="4525143" cy="2669528"/>
          </a:xfrm>
          <a:prstGeom prst="rect">
            <a:avLst/>
          </a:prstGeom>
        </p:spPr>
      </p:pic>
    </p:spTree>
    <p:extLst>
      <p:ext uri="{BB962C8B-B14F-4D97-AF65-F5344CB8AC3E}">
        <p14:creationId xmlns:p14="http://schemas.microsoft.com/office/powerpoint/2010/main" val="1809820466"/>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6" name="Rectángulo 4"/>
          <p:cNvSpPr/>
          <p:nvPr/>
        </p:nvSpPr>
        <p:spPr>
          <a:xfrm>
            <a:off x="659172" y="4503955"/>
            <a:ext cx="10588335" cy="1754326"/>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semana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la tasa de notificación de la Enfermedad Tipo Influenza (ETI) a nivel nacional alcanzó a </a:t>
            </a:r>
            <a:r>
              <a:rPr lang="es-CL" b="1" u="sng" dirty="0">
                <a:solidFill>
                  <a:srgbClr val="404040"/>
                </a:solidFill>
                <a:latin typeface="Candara" panose="020E0502030303020204" pitchFamily="34" charset="0"/>
                <a:ea typeface="Verdana" panose="020B0604030504040204" pitchFamily="34" charset="0"/>
                <a:cs typeface="Verdana" panose="020B0604030504040204" pitchFamily="34" charset="0"/>
              </a:rPr>
              <a:t>12,7 </a:t>
            </a:r>
            <a:r>
              <a:rPr lang="es-CL" b="1" u="sng" dirty="0">
                <a:latin typeface="Candara" panose="020E0502030303020204" pitchFamily="34" charset="0"/>
                <a:ea typeface="Verdana" panose="020B0604030504040204" pitchFamily="34" charset="0"/>
                <a:cs typeface="Verdana" panose="020B0604030504040204" pitchFamily="34" charset="0"/>
              </a:rPr>
              <a:t>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habitantes,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disminuyendo con respecto a la semana anterior (14,2 casos por cien mil habitantes).</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valores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encuentran sobre lo esperado para el promedio de la curva epidémica, no obstante, al observar el canal endémico se observó en la zona de seguridad para la SE 35. </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2"/>
          <p:cNvSpPr/>
          <p:nvPr/>
        </p:nvSpPr>
        <p:spPr>
          <a:xfrm>
            <a:off x="7806895" y="6543488"/>
            <a:ext cx="2305439"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340" y="1034072"/>
            <a:ext cx="4598606" cy="318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87" y="881530"/>
            <a:ext cx="4240535" cy="343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00735"/>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9AE6107A-541C-44D9-8B81-DD76C517E2D8}"/>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a:extLst>
              <a:ext uri="{FF2B5EF4-FFF2-40B4-BE49-F238E27FC236}">
                <a16:creationId xmlns:a16="http://schemas.microsoft.com/office/drawing/2014/main" xmlns="" id="{0B3509D1-C32E-40DD-BA8B-7580D858B17D}"/>
              </a:ext>
            </a:extLst>
          </p:cNvPr>
          <p:cNvSpPr>
            <a:spLocks noGrp="1"/>
          </p:cNvSpPr>
          <p:nvPr>
            <p:ph sz="quarter" idx="12"/>
          </p:nvPr>
        </p:nvSpPr>
        <p:spPr>
          <a:xfrm>
            <a:off x="1808163" y="315913"/>
            <a:ext cx="8716962" cy="5651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spcBef>
                <a:spcPct val="0"/>
              </a:spcBef>
              <a:defRPr/>
            </a:pPr>
            <a:r>
              <a:rPr lang="es-CL" altLang="es-CL" dirty="0">
                <a:solidFill>
                  <a:schemeClr val="tx1"/>
                </a:solidFill>
                <a:latin typeface="+mj-lt"/>
                <a:ea typeface="+mj-ea"/>
                <a:cs typeface="Verdana" panose="020B0604030504040204" pitchFamily="34" charset="0"/>
              </a:rPr>
              <a:t>Pacientes en Espera de Cama Total en UEH Adultos, 2014 - 2019</a:t>
            </a:r>
            <a:endParaRPr lang="es-CL" dirty="0">
              <a:solidFill>
                <a:schemeClr val="tx1"/>
              </a:solidFill>
              <a:latin typeface="+mj-lt"/>
              <a:ea typeface="+mj-ea"/>
              <a:cs typeface="Verdana" panose="020B0604030504040204" pitchFamily="34" charset="0"/>
            </a:endParaRPr>
          </a:p>
        </p:txBody>
      </p:sp>
      <p:sp>
        <p:nvSpPr>
          <p:cNvPr id="10244" name="Rectángulo 3">
            <a:extLst>
              <a:ext uri="{FF2B5EF4-FFF2-40B4-BE49-F238E27FC236}">
                <a16:creationId xmlns:a16="http://schemas.microsoft.com/office/drawing/2014/main" xmlns="" id="{7BDCBF3E-7B93-4782-AE04-80657CE5F0C5}"/>
              </a:ext>
            </a:extLst>
          </p:cNvPr>
          <p:cNvSpPr>
            <a:spLocks noChangeArrowheads="1"/>
          </p:cNvSpPr>
          <p:nvPr/>
        </p:nvSpPr>
        <p:spPr bwMode="auto">
          <a:xfrm>
            <a:off x="1773238" y="5168324"/>
            <a:ext cx="875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1.046 pacientes Adultos promedio en espera de camas durante la semana 35, aumentando en un 1,1% en relación a la semana anterior  y  un 2,2% al comparar mismo periodo del año 2018.</a:t>
            </a:r>
          </a:p>
        </p:txBody>
      </p:sp>
      <p:pic>
        <p:nvPicPr>
          <p:cNvPr id="1126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014414"/>
            <a:ext cx="8716962" cy="277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188" y="3865563"/>
            <a:ext cx="603091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a16="http://schemas.microsoft.com/office/drawing/2014/main" xmlns="" id="{5C7A3E36-0DE8-4B9D-B7FF-DD176C7CDE02}"/>
              </a:ext>
            </a:extLst>
          </p:cNvPr>
          <p:cNvSpPr>
            <a:spLocks noGrp="1"/>
          </p:cNvSpPr>
          <p:nvPr>
            <p:ph idx="4294967295"/>
          </p:nvPr>
        </p:nvSpPr>
        <p:spPr>
          <a:xfrm>
            <a:off x="1912938" y="5734629"/>
            <a:ext cx="8763000" cy="881063"/>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Hospital San Juan de Dios (RM), es el hospital con mayor promedio de pacientes en espera de camas (</a:t>
            </a:r>
            <a:r>
              <a:rPr lang="es-CL" altLang="es-CL" sz="1400" dirty="0" err="1">
                <a:latin typeface="+mj-lt"/>
                <a:cs typeface="Verdana" panose="020B0604030504040204" pitchFamily="34" charset="0"/>
              </a:rPr>
              <a:t>Prom</a:t>
            </a:r>
            <a:r>
              <a:rPr lang="es-CL" altLang="es-CL" sz="1400" dirty="0">
                <a:latin typeface="+mj-lt"/>
                <a:cs typeface="Verdana" panose="020B0604030504040204" pitchFamily="34" charset="0"/>
              </a:rPr>
              <a:t>: 69), en regiones H. Carlos Van Buren  y H. de Talcahuano.</a:t>
            </a:r>
          </a:p>
        </p:txBody>
      </p:sp>
    </p:spTree>
    <p:extLst>
      <p:ext uri="{BB962C8B-B14F-4D97-AF65-F5344CB8AC3E}">
        <p14:creationId xmlns:p14="http://schemas.microsoft.com/office/powerpoint/2010/main" val="542838041"/>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6FE420C2-E305-4BE5-B53A-D2FF4DA99786}"/>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7" name="1 Título">
            <a:extLst>
              <a:ext uri="{FF2B5EF4-FFF2-40B4-BE49-F238E27FC236}">
                <a16:creationId xmlns:a16="http://schemas.microsoft.com/office/drawing/2014/main" xmlns="" id="{5E9DAB1D-3F69-4BAE-B41D-B3784597E03B}"/>
              </a:ext>
            </a:extLst>
          </p:cNvPr>
          <p:cNvSpPr txBox="1">
            <a:spLocks/>
          </p:cNvSpPr>
          <p:nvPr/>
        </p:nvSpPr>
        <p:spPr>
          <a:xfrm>
            <a:off x="1854200" y="230189"/>
            <a:ext cx="8407400" cy="6556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CL" altLang="es-CL" sz="2000" b="1" dirty="0">
                <a:cs typeface="Verdana" panose="020B0604030504040204" pitchFamily="34" charset="0"/>
              </a:rPr>
              <a:t>Pacientes en Espera de Cama Total en UEH Pediátrica, 2014 - 2019</a:t>
            </a:r>
          </a:p>
        </p:txBody>
      </p:sp>
      <p:sp>
        <p:nvSpPr>
          <p:cNvPr id="14340" name="Rectángulo 3">
            <a:extLst>
              <a:ext uri="{FF2B5EF4-FFF2-40B4-BE49-F238E27FC236}">
                <a16:creationId xmlns:a16="http://schemas.microsoft.com/office/drawing/2014/main" xmlns="" id="{E5B36971-34DE-4464-8AE9-626A982C10FA}"/>
              </a:ext>
            </a:extLst>
          </p:cNvPr>
          <p:cNvSpPr>
            <a:spLocks noChangeArrowheads="1"/>
          </p:cNvSpPr>
          <p:nvPr/>
        </p:nvSpPr>
        <p:spPr bwMode="auto">
          <a:xfrm>
            <a:off x="1714500" y="5127624"/>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80 pacientes Pediátricos promedio en espera de camas durante la semana 35, aumentando en un 6,7% en relación a </a:t>
            </a:r>
            <a:r>
              <a:rPr lang="es-CL" altLang="es-CL" sz="1400" dirty="0" err="1">
                <a:latin typeface="+mj-lt"/>
                <a:ea typeface="Verdana" panose="020B0604030504040204" pitchFamily="34" charset="0"/>
                <a:cs typeface="Verdana" panose="020B0604030504040204" pitchFamily="34" charset="0"/>
              </a:rPr>
              <a:t>Sem</a:t>
            </a:r>
            <a:r>
              <a:rPr lang="es-CL" altLang="es-CL" sz="1400" dirty="0">
                <a:latin typeface="+mj-lt"/>
                <a:ea typeface="Verdana" panose="020B0604030504040204" pitchFamily="34" charset="0"/>
                <a:cs typeface="Verdana" panose="020B0604030504040204" pitchFamily="34" charset="0"/>
              </a:rPr>
              <a:t>. 34 y un 90,5% comparación al año anterior 2018.</a:t>
            </a:r>
          </a:p>
        </p:txBody>
      </p:sp>
      <p:pic>
        <p:nvPicPr>
          <p:cNvPr id="1536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011239"/>
            <a:ext cx="8407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239" y="3965575"/>
            <a:ext cx="60293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contenido 2">
            <a:extLst>
              <a:ext uri="{FF2B5EF4-FFF2-40B4-BE49-F238E27FC236}">
                <a16:creationId xmlns:a16="http://schemas.microsoft.com/office/drawing/2014/main" xmlns="" id="{2DB1BDCA-3DF9-4C97-A6A6-3D8290BAF9EC}"/>
              </a:ext>
            </a:extLst>
          </p:cNvPr>
          <p:cNvSpPr>
            <a:spLocks noGrp="1"/>
          </p:cNvSpPr>
          <p:nvPr>
            <p:ph idx="4294967295"/>
          </p:nvPr>
        </p:nvSpPr>
        <p:spPr>
          <a:xfrm>
            <a:off x="1751806" y="5776910"/>
            <a:ext cx="8612187" cy="796925"/>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 Sótero del Río</a:t>
            </a:r>
            <a:r>
              <a:rPr lang="es-CL" altLang="es-CL" sz="1400" dirty="0">
                <a:cs typeface="Verdana" panose="020B0604030504040204" pitchFamily="34" charset="0"/>
              </a:rPr>
              <a:t> y H. Félix Bulnes y</a:t>
            </a:r>
            <a:r>
              <a:rPr lang="es-CL" altLang="es-CL" sz="1400" dirty="0">
                <a:latin typeface="+mj-lt"/>
                <a:cs typeface="Verdana" panose="020B0604030504040204" pitchFamily="34" charset="0"/>
              </a:rPr>
              <a:t>, al igual que semanas anteriores, son los hospitales con mayores cifras, siendo el SSMSO el que presenta mayor promedio de pacientes en espera de camas pediátricos</a:t>
            </a:r>
            <a:endParaRPr lang="es-CL" altLang="es-CL" sz="1400"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8306434"/>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Título">
            <a:extLst>
              <a:ext uri="{FF2B5EF4-FFF2-40B4-BE49-F238E27FC236}">
                <a16:creationId xmlns:a16="http://schemas.microsoft.com/office/drawing/2014/main" xmlns="" id="{C6C7685D-CB92-46CF-A7D1-8BE061A20CB7}"/>
              </a:ext>
            </a:extLst>
          </p:cNvPr>
          <p:cNvSpPr txBox="1">
            <a:spLocks/>
          </p:cNvSpPr>
          <p:nvPr/>
        </p:nvSpPr>
        <p:spPr bwMode="auto">
          <a:xfrm>
            <a:off x="4152901" y="120650"/>
            <a:ext cx="3922713" cy="452438"/>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800" b="1" dirty="0">
                <a:solidFill>
                  <a:srgbClr val="000000"/>
                </a:solidFill>
                <a:latin typeface="+mn-lt"/>
                <a:ea typeface="ヒラギノ角ゴ Pro W3" charset="-128"/>
                <a:cs typeface="Verdana" panose="020B0604030504040204" pitchFamily="34" charset="0"/>
              </a:rPr>
              <a:t>Derivaciones vía UGCC</a:t>
            </a:r>
          </a:p>
        </p:txBody>
      </p:sp>
      <p:sp>
        <p:nvSpPr>
          <p:cNvPr id="7" name="Marcador de contenido 2">
            <a:extLst>
              <a:ext uri="{FF2B5EF4-FFF2-40B4-BE49-F238E27FC236}">
                <a16:creationId xmlns:a16="http://schemas.microsoft.com/office/drawing/2014/main" xmlns="" id="{F9452744-A8ED-4D06-9057-531C34B6BA8D}"/>
              </a:ext>
            </a:extLst>
          </p:cNvPr>
          <p:cNvSpPr txBox="1">
            <a:spLocks/>
          </p:cNvSpPr>
          <p:nvPr/>
        </p:nvSpPr>
        <p:spPr>
          <a:xfrm>
            <a:off x="1735139" y="4521201"/>
            <a:ext cx="8582025" cy="1014413"/>
          </a:xfrm>
          <a:prstGeom prst="rect">
            <a:avLst/>
          </a:prstGeom>
          <a:solidFill>
            <a:schemeClr val="bg1">
              <a:lumMod val="95000"/>
            </a:schemeClr>
          </a:solidFill>
          <a:ln>
            <a:solidFill>
              <a:schemeClr val="accent1"/>
            </a:solidFill>
            <a:miter lim="800000"/>
            <a:headEnd/>
            <a:tailEnd/>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fontAlgn="auto" hangingPunct="1">
              <a:spcAft>
                <a:spcPts val="0"/>
              </a:spcAft>
              <a:buFont typeface="Arial"/>
              <a:buChar char="•"/>
              <a:defRPr/>
            </a:pPr>
            <a:r>
              <a:rPr lang="es-MX" altLang="es-CL" sz="1400" dirty="0">
                <a:latin typeface="+mj-lt"/>
                <a:cs typeface="Verdana" panose="020B0604030504040204" pitchFamily="34" charset="0"/>
              </a:rPr>
              <a:t>Durante la Semana 35 se derivaron 111 pacientes; disminuyendo en 63 derivaciones (36%) en relación a la semana anterior y disminuyendo en un 8% en comparación al año 2018 (9 derivaciones). De estas 76 corresponden a derivaciones adultas, 27 pediátricas y 8 neonatales.</a:t>
            </a:r>
          </a:p>
        </p:txBody>
      </p:sp>
      <p:pic>
        <p:nvPicPr>
          <p:cNvPr id="2355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9" y="573089"/>
            <a:ext cx="8582025"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269" y="3616326"/>
            <a:ext cx="61499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656" y="5723517"/>
            <a:ext cx="5283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152923"/>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7E996D4-1AFE-4B05-9EF1-6433F3F9964F}"/>
              </a:ext>
            </a:extLst>
          </p:cNvPr>
          <p:cNvGraphicFramePr/>
          <p:nvPr>
            <p:extLst>
              <p:ext uri="{D42A27DB-BD31-4B8C-83A1-F6EECF244321}">
                <p14:modId xmlns:p14="http://schemas.microsoft.com/office/powerpoint/2010/main" val="218952527"/>
              </p:ext>
            </p:extLst>
          </p:nvPr>
        </p:nvGraphicFramePr>
        <p:xfrm>
          <a:off x="200025" y="1019177"/>
          <a:ext cx="11744325" cy="570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1116"/>
            <a:ext cx="6554066" cy="584775"/>
          </a:xfrm>
          <a:prstGeom prst="rect">
            <a:avLst/>
          </a:prstGeom>
          <a:noFill/>
        </p:spPr>
        <p:txBody>
          <a:bodyPr wrap="square" rtlCol="0">
            <a:spAutoFit/>
          </a:bodyPr>
          <a:lstStyle/>
          <a:p>
            <a:r>
              <a:rPr lang="es-CL" sz="3200" b="1" dirty="0">
                <a:solidFill>
                  <a:schemeClr val="tx2"/>
                </a:solidFill>
              </a:rPr>
              <a:t>Información y Comunicaciones </a:t>
            </a:r>
          </a:p>
        </p:txBody>
      </p:sp>
      <p:cxnSp>
        <p:nvCxnSpPr>
          <p:cNvPr id="5" name="Conector recto 4">
            <a:extLst>
              <a:ext uri="{FF2B5EF4-FFF2-40B4-BE49-F238E27FC236}">
                <a16:creationId xmlns:a16="http://schemas.microsoft.com/office/drawing/2014/main" xmlns="" id="{CD9B5DC9-6973-4C85-9937-94FF27B57A4D}"/>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189855"/>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extLst>
          </p:cNvPr>
          <p:cNvSpPr>
            <a:spLocks noGrp="1"/>
          </p:cNvSpPr>
          <p:nvPr>
            <p:ph type="title"/>
          </p:nvPr>
        </p:nvSpPr>
        <p:spPr>
          <a:xfrm>
            <a:off x="4021139" y="193676"/>
            <a:ext cx="6003925" cy="785813"/>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rPr>
              <a:t>Número de Consultas Respiratorias a Semana 35 </a:t>
            </a:r>
            <a:br>
              <a:rPr lang="es-ES_tradnl" altLang="es-CL" sz="2200" b="1" dirty="0">
                <a:solidFill>
                  <a:srgbClr val="376092"/>
                </a:solidFill>
                <a:latin typeface="Candara" panose="020E0502030303020204" pitchFamily="34" charset="0"/>
              </a:rPr>
            </a:br>
            <a:r>
              <a:rPr lang="es-ES_tradnl" altLang="es-CL" sz="2200" b="1" dirty="0">
                <a:solidFill>
                  <a:srgbClr val="376092"/>
                </a:solidFill>
                <a:latin typeface="Candara" panose="020E0502030303020204" pitchFamily="34" charset="0"/>
              </a:rPr>
              <a:t>Campaña de Invierno 2015-2019</a:t>
            </a: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endParaRPr lang="es-ES" altLang="es-CL" sz="2200" b="1" dirty="0">
              <a:solidFill>
                <a:srgbClr val="376092"/>
              </a:solidFill>
              <a:latin typeface="Candara" panose="020E0502030303020204" pitchFamily="34" charset="0"/>
              <a:ea typeface="+mn-ea"/>
              <a:cs typeface="+mn-cs"/>
            </a:endParaRPr>
          </a:p>
        </p:txBody>
      </p:sp>
      <p:pic>
        <p:nvPicPr>
          <p:cNvPr id="11267"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1 Gráfico"/>
          <p:cNvGraphicFramePr>
            <a:graphicFrameLocks/>
          </p:cNvGraphicFramePr>
          <p:nvPr>
            <p:extLst>
              <p:ext uri="{D42A27DB-BD31-4B8C-83A1-F6EECF244321}">
                <p14:modId xmlns:p14="http://schemas.microsoft.com/office/powerpoint/2010/main" val="3609006391"/>
              </p:ext>
            </p:extLst>
          </p:nvPr>
        </p:nvGraphicFramePr>
        <p:xfrm>
          <a:off x="1690639" y="979490"/>
          <a:ext cx="8850490" cy="43822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281545" y="5565062"/>
            <a:ext cx="10086109" cy="646331"/>
          </a:xfrm>
          <a:prstGeom prst="rect">
            <a:avLst/>
          </a:prstGeom>
        </p:spPr>
        <p:txBody>
          <a:bodyPr wrap="square">
            <a:spAutoFit/>
          </a:bodyPr>
          <a:lstStyle/>
          <a:p>
            <a:pPr marL="15875" indent="0" algn="just">
              <a:spcAft>
                <a:spcPts val="1200"/>
              </a:spcAft>
              <a:buFont typeface="Arial" panose="020B0604020202020204" pitchFamily="34" charset="0"/>
              <a:buNone/>
              <a:defRPr/>
            </a:pPr>
            <a:r>
              <a:rPr lang="es-CL" altLang="es-CL" b="1" dirty="0">
                <a:latin typeface="Arial" pitchFamily="34" charset="0"/>
                <a:ea typeface="ヒラギノ角ゴ Pro W3" charset="-128"/>
                <a:cs typeface="Arial" pitchFamily="34" charset="0"/>
              </a:rPr>
              <a:t>La cantidad de consultas disminuyeron de la semana 34 a la 35 en un 9% manteniendo una correlación del 98% con el año 2017</a:t>
            </a:r>
            <a:endParaRPr lang="es-CL" altLang="es-CL" b="1" dirty="0">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4211266516"/>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extLst>
          </p:cNvPr>
          <p:cNvSpPr>
            <a:spLocks noGrp="1"/>
          </p:cNvSpPr>
          <p:nvPr>
            <p:ph type="title"/>
          </p:nvPr>
        </p:nvSpPr>
        <p:spPr>
          <a:xfrm>
            <a:off x="3135314" y="331789"/>
            <a:ext cx="6600825" cy="693737"/>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Detalle de Consultas Respiratorias</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ea typeface="+mn-ea"/>
                <a:cs typeface="+mn-cs"/>
              </a:rPr>
              <a:t> Semana 33 a 35, Campaña de Invierno 2019</a:t>
            </a:r>
            <a:endParaRPr lang="es-ES" altLang="es-CL" sz="2200" b="1" dirty="0">
              <a:solidFill>
                <a:srgbClr val="376092"/>
              </a:solidFill>
              <a:latin typeface="Candara" panose="020E0502030303020204" pitchFamily="34" charset="0"/>
              <a:ea typeface="+mn-ea"/>
              <a:cs typeface="+mn-cs"/>
            </a:endParaRPr>
          </a:p>
        </p:txBody>
      </p:sp>
      <p:pic>
        <p:nvPicPr>
          <p:cNvPr id="12291" name="5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3 Gráfico"/>
          <p:cNvGraphicFramePr>
            <a:graphicFrameLocks/>
          </p:cNvGraphicFramePr>
          <p:nvPr>
            <p:extLst>
              <p:ext uri="{D42A27DB-BD31-4B8C-83A1-F6EECF244321}">
                <p14:modId xmlns:p14="http://schemas.microsoft.com/office/powerpoint/2010/main" val="1665656886"/>
              </p:ext>
            </p:extLst>
          </p:nvPr>
        </p:nvGraphicFramePr>
        <p:xfrm>
          <a:off x="1637788" y="1025527"/>
          <a:ext cx="8850489" cy="42530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302326" y="5278583"/>
            <a:ext cx="10086109" cy="1077218"/>
          </a:xfrm>
          <a:prstGeom prst="rect">
            <a:avLst/>
          </a:prstGeom>
        </p:spPr>
        <p:txBody>
          <a:bodyPr wrap="square">
            <a:spAutoFit/>
          </a:bodyPr>
          <a:lstStyle/>
          <a:p>
            <a:pPr marL="15875" indent="0" algn="just">
              <a:spcAft>
                <a:spcPts val="1200"/>
              </a:spcAft>
              <a:buFont typeface="Arial" panose="020B0604020202020204" pitchFamily="34" charset="0"/>
              <a:buNone/>
              <a:defRPr/>
            </a:pPr>
            <a:r>
              <a:rPr lang="es-CL" altLang="es-CL" b="1" dirty="0">
                <a:latin typeface="Arial" pitchFamily="34" charset="0"/>
                <a:ea typeface="ヒラギノ角ゴ Pro W3" charset="-128"/>
                <a:cs typeface="Arial" pitchFamily="34" charset="0"/>
              </a:rPr>
              <a:t>Las principal causa de consulta se mantuvo en SINTOMAS DE RESFRIO que aumentó en un 9%</a:t>
            </a:r>
          </a:p>
          <a:p>
            <a:pPr marL="15875" indent="0" algn="just">
              <a:spcAft>
                <a:spcPts val="1200"/>
              </a:spcAft>
              <a:buFont typeface="Arial" panose="020B0604020202020204" pitchFamily="34" charset="0"/>
              <a:buNone/>
              <a:defRPr/>
            </a:pPr>
            <a:r>
              <a:rPr lang="es-CL" altLang="es-CL" b="1" dirty="0">
                <a:latin typeface="Arial" pitchFamily="34" charset="0"/>
                <a:ea typeface="ヒラギノ角ゴ Pro W3" charset="-128"/>
                <a:cs typeface="Arial" pitchFamily="34" charset="0"/>
              </a:rPr>
              <a:t>Existe una disminución en consultas relacionadas a TOS EN EL NIÑO en un 30%</a:t>
            </a:r>
          </a:p>
        </p:txBody>
      </p:sp>
    </p:spTree>
    <p:extLst>
      <p:ext uri="{BB962C8B-B14F-4D97-AF65-F5344CB8AC3E}">
        <p14:creationId xmlns:p14="http://schemas.microsoft.com/office/powerpoint/2010/main" val="3334327752"/>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76500" y="2266950"/>
            <a:ext cx="6115050" cy="584775"/>
          </a:xfrm>
          <a:prstGeom prst="rect">
            <a:avLst/>
          </a:prstGeom>
          <a:noFill/>
        </p:spPr>
        <p:txBody>
          <a:bodyPr wrap="square" rtlCol="0">
            <a:spAutoFit/>
          </a:bodyPr>
          <a:lstStyle/>
          <a:p>
            <a:r>
              <a:rPr lang="es-CL" sz="3200" b="1" dirty="0"/>
              <a:t>Gracias</a:t>
            </a:r>
          </a:p>
        </p:txBody>
      </p:sp>
    </p:spTree>
    <p:extLst>
      <p:ext uri="{BB962C8B-B14F-4D97-AF65-F5344CB8AC3E}">
        <p14:creationId xmlns:p14="http://schemas.microsoft.com/office/powerpoint/2010/main" val="4168902946"/>
      </p:ext>
    </p:extLst>
  </p:cSld>
  <p:clrMapOvr>
    <a:masterClrMapping/>
  </p:clrMapOvr>
  <mc:AlternateContent xmlns:mc="http://schemas.openxmlformats.org/markup-compatibility/2006">
    <mc:Choice xmlns:p14="http://schemas.microsoft.com/office/powerpoint/2010/main" Requires="p14">
      <p:transition spd="slow" p14:dur="54250" advTm="247000"/>
    </mc:Choice>
    <mc:Fallback>
      <p:transition spd="slow" advTm="24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4" name="Rectángulo 2"/>
          <p:cNvSpPr/>
          <p:nvPr/>
        </p:nvSpPr>
        <p:spPr>
          <a:xfrm>
            <a:off x="7651981" y="6501577"/>
            <a:ext cx="233429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477982" y="4552063"/>
            <a:ext cx="10744200" cy="2062103"/>
          </a:xfrm>
          <a:prstGeom prst="rect">
            <a:avLst/>
          </a:prstGeom>
        </p:spPr>
        <p:txBody>
          <a:bodyPr wrap="square">
            <a:spAutoFit/>
          </a:bodyPr>
          <a:lstStyle/>
          <a:p>
            <a:pPr algn="just"/>
            <a:r>
              <a:rPr lang="es-CL" sz="1600" dirty="0">
                <a:latin typeface="Candara" panose="020E0502030303020204" pitchFamily="34" charset="0"/>
                <a:ea typeface="Verdana" panose="020B0604030504040204" pitchFamily="34" charset="0"/>
                <a:cs typeface="Verdana" panose="020B0604030504040204" pitchFamily="34" charset="0"/>
              </a:rPr>
              <a:t>Las regiones que presentaron un aumento con respecto a la semana previa son Arica y Parinacota, Atacama, Coquimbo, Valparaíso, Metropolitana, O´Higgins, Ñuble, Los Ríos y Aisén.</a:t>
            </a:r>
            <a:r>
              <a:rPr lang="es-CL" sz="1600" dirty="0">
                <a:latin typeface="Candara" panose="020E0502030303020204" pitchFamily="34" charset="0"/>
                <a:ea typeface="Verdana" panose="020B0604030504040204" pitchFamily="34" charset="0"/>
                <a:cs typeface="Verdana" panose="020B0604030504040204" pitchFamily="34" charset="0"/>
              </a:rPr>
              <a:t> </a:t>
            </a:r>
            <a:r>
              <a:rPr lang="es-CL" sz="1600" dirty="0">
                <a:latin typeface="Candara" panose="020E0502030303020204" pitchFamily="34" charset="0"/>
                <a:ea typeface="Verdana" panose="020B0604030504040204" pitchFamily="34" charset="0"/>
                <a:cs typeface="Verdana" panose="020B0604030504040204" pitchFamily="34" charset="0"/>
              </a:rPr>
              <a:t>Se mantuvieron en su notificación las regiones Biobío y Magallanes. Disminuyen las regiones de Antofagasta, Maule, Araucanía y  Los Lagos.</a:t>
            </a:r>
            <a:r>
              <a:rPr lang="es-CL" sz="1600" dirty="0">
                <a:latin typeface="Candara" panose="020E0502030303020204" pitchFamily="34" charset="0"/>
                <a:ea typeface="Verdana" panose="020B0604030504040204" pitchFamily="34" charset="0"/>
                <a:cs typeface="Verdana" panose="020B0604030504040204" pitchFamily="34" charset="0"/>
              </a:rPr>
              <a:t> </a:t>
            </a:r>
            <a:r>
              <a:rPr lang="es-CL" sz="1600" dirty="0">
                <a:latin typeface="Candara" panose="020E0502030303020204" pitchFamily="34" charset="0"/>
                <a:ea typeface="Verdana" panose="020B0604030504040204" pitchFamily="34" charset="0"/>
                <a:cs typeface="Verdana" panose="020B0604030504040204" pitchFamily="34" charset="0"/>
              </a:rPr>
              <a:t>Coquimbo y Atacama reportaron brotes institucionales en colegios. </a:t>
            </a:r>
          </a:p>
          <a:p>
            <a:pPr algn="just"/>
            <a:endParaRPr lang="es-CL" sz="1600" dirty="0">
              <a:latin typeface="Candara" panose="020E0502030303020204" pitchFamily="34" charset="0"/>
              <a:ea typeface="Verdana" panose="020B0604030504040204" pitchFamily="34" charset="0"/>
              <a:cs typeface="Verdana" panose="020B0604030504040204" pitchFamily="34" charset="0"/>
            </a:endParaRPr>
          </a:p>
          <a:p>
            <a:pPr algn="just"/>
            <a:r>
              <a:rPr lang="es-CL" sz="1600" dirty="0">
                <a:latin typeface="Candara" panose="020E0502030303020204" pitchFamily="34" charset="0"/>
                <a:ea typeface="Verdana" panose="020B0604030504040204" pitchFamily="34" charset="0"/>
                <a:cs typeface="Verdana" panose="020B0604030504040204" pitchFamily="34" charset="0"/>
              </a:rPr>
              <a:t>En </a:t>
            </a:r>
            <a:r>
              <a:rPr lang="es-CL" sz="1600" dirty="0">
                <a:latin typeface="Candara" panose="020E0502030303020204" pitchFamily="34" charset="0"/>
                <a:ea typeface="Verdana" panose="020B0604030504040204" pitchFamily="34" charset="0"/>
                <a:cs typeface="Verdana" panose="020B0604030504040204" pitchFamily="34" charset="0"/>
              </a:rPr>
              <a:t>la SE </a:t>
            </a:r>
            <a:r>
              <a:rPr lang="es-CL" sz="1600" dirty="0">
                <a:latin typeface="Candara" panose="020E0502030303020204" pitchFamily="34" charset="0"/>
                <a:ea typeface="Verdana" panose="020B0604030504040204" pitchFamily="34" charset="0"/>
                <a:cs typeface="Verdana" panose="020B0604030504040204" pitchFamily="34" charset="0"/>
              </a:rPr>
              <a:t>35, </a:t>
            </a:r>
            <a:r>
              <a:rPr lang="es-CL" sz="1600" dirty="0">
                <a:latin typeface="Candara" panose="020E0502030303020204" pitchFamily="34" charset="0"/>
                <a:ea typeface="Verdana" panose="020B0604030504040204" pitchFamily="34" charset="0"/>
                <a:cs typeface="Verdana" panose="020B0604030504040204" pitchFamily="34" charset="0"/>
              </a:rPr>
              <a:t>se analizaron </a:t>
            </a:r>
            <a:r>
              <a:rPr lang="es-CL" sz="1600" dirty="0">
                <a:latin typeface="Candara" panose="020E0502030303020204" pitchFamily="34" charset="0"/>
                <a:ea typeface="Verdana" panose="020B0604030504040204" pitchFamily="34" charset="0"/>
                <a:cs typeface="Verdana" panose="020B0604030504040204" pitchFamily="34" charset="0"/>
              </a:rPr>
              <a:t>95 </a:t>
            </a:r>
            <a:r>
              <a:rPr lang="es-CL" sz="1600" dirty="0">
                <a:latin typeface="Candara" panose="020E0502030303020204" pitchFamily="34" charset="0"/>
                <a:ea typeface="Verdana" panose="020B0604030504040204" pitchFamily="34" charset="0"/>
                <a:cs typeface="Verdana" panose="020B0604030504040204" pitchFamily="34" charset="0"/>
              </a:rPr>
              <a:t>muestras respiratorias de pacientes ambulatorios con una positividad a influenza de </a:t>
            </a:r>
            <a:r>
              <a:rPr lang="es-CL" sz="1600" dirty="0">
                <a:latin typeface="Candara" panose="020E0502030303020204" pitchFamily="34" charset="0"/>
                <a:ea typeface="Verdana" panose="020B0604030504040204" pitchFamily="34" charset="0"/>
                <a:cs typeface="Verdana" panose="020B0604030504040204" pitchFamily="34" charset="0"/>
              </a:rPr>
              <a:t>31,6%, manteniéndose con respecto a la SE 34 (31,3%). La circulación esta asociada a influenza B principalmente. Los grupos de edad con mayor detección fue el grupo de 1-4 y 5-14 años.</a:t>
            </a:r>
            <a:endParaRPr lang="es-CL" sz="1600" dirty="0">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11">
            <a:extLst>
              <a:ext uri="{FF2B5EF4-FFF2-40B4-BE49-F238E27FC236}">
                <a16:creationId xmlns:a16="http://schemas.microsoft.com/office/drawing/2014/main" xmlns="" id="{BEA3255A-4687-4771-A791-1A1CC943869E}"/>
              </a:ext>
            </a:extLst>
          </p:cNvPr>
          <p:cNvSpPr/>
          <p:nvPr/>
        </p:nvSpPr>
        <p:spPr>
          <a:xfrm>
            <a:off x="6267496" y="3697181"/>
            <a:ext cx="4166826" cy="415498"/>
          </a:xfrm>
          <a:prstGeom prst="rect">
            <a:avLst/>
          </a:prstGeom>
          <a:ln>
            <a:solidFill>
              <a:schemeClr val="bg2">
                <a:lumMod val="90000"/>
              </a:schemeClr>
            </a:solidFill>
          </a:ln>
        </p:spPr>
        <p:txBody>
          <a:bodyPr wrap="square">
            <a:spAutoFit/>
          </a:bodyPr>
          <a:lstStyle/>
          <a:p>
            <a:r>
              <a:rPr lang="es-CL" sz="700" dirty="0"/>
              <a:t>Definición de ETI: según normativa vigente (CIR. B51/20 14 de mayo de 2010): paciente con fiebre (&gt; a 38,5ºC) y tos, asociado a algunos de los siguientes síntomas: mialgias, odinofagia o cefalea. La notificación es realizada en 43 centros centinela de APS.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619" y="766866"/>
            <a:ext cx="3877325" cy="37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0463" y="962182"/>
            <a:ext cx="4243859" cy="247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797179"/>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Enfermedad Tipo Influenza (ETI),  Chile. </a:t>
            </a:r>
          </a:p>
        </p:txBody>
      </p:sp>
      <p:sp>
        <p:nvSpPr>
          <p:cNvPr id="4" name="Rectángulo 2"/>
          <p:cNvSpPr/>
          <p:nvPr/>
        </p:nvSpPr>
        <p:spPr>
          <a:xfrm>
            <a:off x="7969478" y="6452307"/>
            <a:ext cx="2257349"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a:t>
            </a:r>
            <a:r>
              <a:rPr lang="es-ES_tradnl" altLang="es-CL" sz="1050" dirty="0">
                <a:latin typeface="Candara" panose="020E0502030303020204" pitchFamily="34" charset="0"/>
                <a:ea typeface="Verdana" panose="020B0604030504040204" pitchFamily="34" charset="0"/>
                <a:cs typeface="Verdana" panose="020B0604030504040204" pitchFamily="34" charset="0"/>
              </a:rPr>
              <a:t>/09/2019</a:t>
            </a:r>
            <a:endParaRPr lang="es-ES_tradnl" altLang="es-CL" sz="1050" dirty="0">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605098" y="4780703"/>
            <a:ext cx="11149446" cy="1754326"/>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Según información preliminar en la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SE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35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ETI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aumentan un 13%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con respecto a la semana anterior y corresponden a un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1</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las atenciones de urgencia en un total de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155.652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atenciones.</a:t>
            </a: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Este indicador de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transmisibilidad mostró,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hasta la SE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24,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un rápido ascenso de la curva asociado a la atención por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ETI en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las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urgencias y bajó a partir de la SE 25. A la SE 35 se observó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en niveles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altos y fuera del umbral de alerta. Con </a:t>
            </a:r>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nivel de confianza alto, dado que corresponde al 100% de las urgencias hospitalarias públicas. </a:t>
            </a:r>
            <a:endParaRPr lang="es-MX"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144" y="957733"/>
            <a:ext cx="5107442" cy="390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74224"/>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Neumonía,  Chile. </a:t>
            </a:r>
          </a:p>
        </p:txBody>
      </p:sp>
      <p:sp>
        <p:nvSpPr>
          <p:cNvPr id="4" name="Rectángulo 2"/>
          <p:cNvSpPr/>
          <p:nvPr/>
        </p:nvSpPr>
        <p:spPr>
          <a:xfrm>
            <a:off x="7768795" y="6502397"/>
            <a:ext cx="2363147" cy="261610"/>
          </a:xfrm>
          <a:prstGeom prst="rect">
            <a:avLst/>
          </a:prstGeom>
        </p:spPr>
        <p:txBody>
          <a:bodyPr wrap="none">
            <a:spAutoFit/>
          </a:bodyPr>
          <a:lstStyle/>
          <a:p>
            <a:pPr algn="just">
              <a:spcBef>
                <a:spcPct val="0"/>
              </a:spcBef>
              <a:defRPr/>
            </a:pPr>
            <a:r>
              <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392084" y="5009681"/>
            <a:ext cx="11575473" cy="1754326"/>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neumonía en la SE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35 correspondieron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2.762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atenciones por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neumonía, aumentando un 3%  respecto a la semana previa. Las neumonías representaron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un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1,7%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las atenciones de urgencia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158.652 atenciones</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y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bajo</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el promedio de la curva epidémica.</a:t>
            </a:r>
          </a:p>
          <a:p>
            <a:pPr algn="just"/>
            <a:endPar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Al ser un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indicador de gravedad,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nos</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muestra una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curva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casos de neumonía en niveles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moderados,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con  un nivel de confianza alto dado que corresponde al 100% de las urgencias hospitalarias públicas.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271" y="697922"/>
            <a:ext cx="5106081" cy="418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693380"/>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24000" y="3873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23875" y="3873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Respiratorios*</a:t>
            </a:r>
            <a:endParaRPr lang="es-CL" sz="2200" dirty="0">
              <a:solidFill>
                <a:srgbClr val="376092"/>
              </a:solidFill>
              <a:latin typeface="Candara" panose="020E0502030303020204" pitchFamily="34" charset="0"/>
            </a:endParaRPr>
          </a:p>
        </p:txBody>
      </p:sp>
      <p:sp>
        <p:nvSpPr>
          <p:cNvPr id="4" name="Rectángulo 2"/>
          <p:cNvSpPr/>
          <p:nvPr/>
        </p:nvSpPr>
        <p:spPr>
          <a:xfrm>
            <a:off x="7916579" y="6541366"/>
            <a:ext cx="236314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540327" y="5180819"/>
            <a:ext cx="10962409" cy="1200329"/>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para la vigilancia IRAG,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año se ha registrado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circulación viral con predominio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VRS</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IRAG analizados, para la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34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n=161),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y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35 (n=66)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detectó una positividad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50,4% y 52,1% 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virus respiratorios con predominio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influenza de tipo B y VRS en la ultima semana.</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1723875" y="6382932"/>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91" y="731348"/>
            <a:ext cx="9736282" cy="460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505515"/>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57941" y="95717"/>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influenza*</a:t>
            </a:r>
            <a:endParaRPr lang="es-CL" sz="2200" dirty="0">
              <a:solidFill>
                <a:srgbClr val="376092"/>
              </a:solidFill>
              <a:latin typeface="Candara" panose="020E0502030303020204" pitchFamily="34" charset="0"/>
            </a:endParaRPr>
          </a:p>
        </p:txBody>
      </p:sp>
      <p:sp>
        <p:nvSpPr>
          <p:cNvPr id="4" name="Rectángulo 2"/>
          <p:cNvSpPr/>
          <p:nvPr/>
        </p:nvSpPr>
        <p:spPr>
          <a:xfrm>
            <a:off x="7906959" y="6557268"/>
            <a:ext cx="238238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467590" y="5122718"/>
            <a:ext cx="11097491"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2019, desde la SE 1 hasta la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han detectado preliminarmente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595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casos IRAG asociados a influenza A y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129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casos de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B (total=724).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registra predominio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A(H1N1)pdm09 y linaje Yamagata en influenza B. Los casos se presentaron principalmente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centinelas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RM</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Concepción y Tarapacá.</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1741190" y="6326435"/>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191" y="881530"/>
            <a:ext cx="9148481" cy="424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442412"/>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VRS*</a:t>
            </a:r>
            <a:endParaRPr lang="es-CL" sz="2200" dirty="0">
              <a:solidFill>
                <a:srgbClr val="376092"/>
              </a:solidFill>
              <a:latin typeface="Candara" panose="020E0502030303020204" pitchFamily="34" charset="0"/>
            </a:endParaRPr>
          </a:p>
        </p:txBody>
      </p:sp>
      <p:sp>
        <p:nvSpPr>
          <p:cNvPr id="4" name="Rectángulo 2"/>
          <p:cNvSpPr/>
          <p:nvPr/>
        </p:nvSpPr>
        <p:spPr>
          <a:xfrm>
            <a:off x="7906962" y="6557268"/>
            <a:ext cx="238238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03/09/2019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498764" y="4820373"/>
            <a:ext cx="10993582" cy="1200329"/>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detectado, preliminarmente,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982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IRAG asociadas a VRS, mostrando una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tendencia a la disminución y alcanzando una positividad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16,7%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35. </a:t>
            </a: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casos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detectaron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principalmente en los centinelas IRAG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Tarapacá, Concepción y Temuco. Se han reportado 10 fallecidos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los centinelas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Tarapacá (1), RM (2), Concepción (2) y Puerto Montt (5). </a:t>
            </a:r>
          </a:p>
        </p:txBody>
      </p:sp>
      <p:sp>
        <p:nvSpPr>
          <p:cNvPr id="9" name="Rectángulo 6"/>
          <p:cNvSpPr/>
          <p:nvPr/>
        </p:nvSpPr>
        <p:spPr>
          <a:xfrm>
            <a:off x="1759048" y="6326435"/>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706" y="767266"/>
            <a:ext cx="9174794" cy="384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022404"/>
      </p:ext>
    </p:extLst>
  </p:cSld>
  <p:clrMapOvr>
    <a:masterClrMapping/>
  </p:clrMapOvr>
  <mc:AlternateContent xmlns:mc="http://schemas.openxmlformats.org/markup-compatibility/2006">
    <mc:Choice xmlns:p14="http://schemas.microsoft.com/office/powerpoint/2010/main" Requires="p14">
      <p:transition spd="slow" p14:dur="54250" advClick="0" advTm="247000"/>
    </mc:Choice>
    <mc:Fallback>
      <p:transition spd="slow" advClick="0" advTm="247000"/>
    </mc:Fallback>
  </mc:AlternateContent>
</p:sld>
</file>

<file path=ppt/theme/theme1.xml><?xml version="1.0" encoding="utf-8"?>
<a:theme xmlns:a="http://schemas.openxmlformats.org/drawingml/2006/main" name="25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 LE Etapa II SS Metro Norte</Template>
  <TotalTime>3225</TotalTime>
  <Words>2282</Words>
  <Application>Microsoft Office PowerPoint</Application>
  <PresentationFormat>Panorámica</PresentationFormat>
  <Paragraphs>169</Paragraphs>
  <Slides>36</Slides>
  <Notes>20</Notes>
  <HiddenSlides>0</HiddenSlides>
  <MMClips>0</MMClips>
  <ScaleCrop>false</ScaleCrop>
  <HeadingPairs>
    <vt:vector size="8" baseType="variant">
      <vt:variant>
        <vt:lpstr>Fuentes usadas</vt:lpstr>
      </vt:variant>
      <vt:variant>
        <vt:i4>6</vt:i4>
      </vt:variant>
      <vt:variant>
        <vt:lpstr>Tema</vt:lpstr>
      </vt:variant>
      <vt:variant>
        <vt:i4>7</vt:i4>
      </vt:variant>
      <vt:variant>
        <vt:lpstr>Servidores OLE incrustados</vt:lpstr>
      </vt:variant>
      <vt:variant>
        <vt:i4>1</vt:i4>
      </vt:variant>
      <vt:variant>
        <vt:lpstr>Títulos de diapositiva</vt:lpstr>
      </vt:variant>
      <vt:variant>
        <vt:i4>36</vt:i4>
      </vt:variant>
    </vt:vector>
  </HeadingPairs>
  <TitlesOfParts>
    <vt:vector size="50" baseType="lpstr">
      <vt:lpstr>ヒラギノ角ゴ Pro W3</vt:lpstr>
      <vt:lpstr>Arial</vt:lpstr>
      <vt:lpstr>Calibri</vt:lpstr>
      <vt:lpstr>Candara</vt:lpstr>
      <vt:lpstr>gobCL</vt:lpstr>
      <vt:lpstr>Verdana</vt:lpstr>
      <vt:lpstr>25_Office Theme</vt:lpstr>
      <vt:lpstr>3_Custom Design</vt:lpstr>
      <vt:lpstr>1_Office Theme</vt:lpstr>
      <vt:lpstr>Custom Design</vt:lpstr>
      <vt:lpstr>11_Custom Design</vt:lpstr>
      <vt:lpstr>26_Office Theme</vt:lpstr>
      <vt:lpstr>38_Office Theme</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Número de Consultas Respiratorias a Semana 35  Campaña de Invierno 2015-2019 </vt:lpstr>
      <vt:lpstr>Detalle de Consultas Respiratorias  Semana 33 a 35, Campaña de Invierno 2019</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Ines Gonzalez</cp:lastModifiedBy>
  <cp:revision>228</cp:revision>
  <cp:lastPrinted>2019-09-04T13:19:10Z</cp:lastPrinted>
  <dcterms:created xsi:type="dcterms:W3CDTF">2019-03-06T01:21:29Z</dcterms:created>
  <dcterms:modified xsi:type="dcterms:W3CDTF">2019-09-04T13:33:33Z</dcterms:modified>
</cp:coreProperties>
</file>