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70" r:id="rId5"/>
    <p:sldId id="257" r:id="rId6"/>
    <p:sldId id="259" r:id="rId7"/>
    <p:sldId id="258" r:id="rId8"/>
    <p:sldId id="260" r:id="rId9"/>
    <p:sldId id="261" r:id="rId10"/>
    <p:sldId id="263" r:id="rId11"/>
    <p:sldId id="264" r:id="rId12"/>
    <p:sldId id="262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4DC0-23FD-41B8-9CB2-AD1F7AFB5B74}" type="datetimeFigureOut">
              <a:rPr lang="es-CL" smtClean="0"/>
              <a:t>08-05-2019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192C-84B4-4259-88DC-3A43039991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266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4DC0-23FD-41B8-9CB2-AD1F7AFB5B74}" type="datetimeFigureOut">
              <a:rPr lang="es-CL" smtClean="0"/>
              <a:t>08-05-2019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192C-84B4-4259-88DC-3A43039991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61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4DC0-23FD-41B8-9CB2-AD1F7AFB5B74}" type="datetimeFigureOut">
              <a:rPr lang="es-CL" smtClean="0"/>
              <a:t>08-05-2019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192C-84B4-4259-88DC-3A43039991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838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4DC0-23FD-41B8-9CB2-AD1F7AFB5B74}" type="datetimeFigureOut">
              <a:rPr lang="es-CL" smtClean="0"/>
              <a:t>08-05-2019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192C-84B4-4259-88DC-3A43039991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7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4DC0-23FD-41B8-9CB2-AD1F7AFB5B74}" type="datetimeFigureOut">
              <a:rPr lang="es-CL" smtClean="0"/>
              <a:t>08-05-2019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192C-84B4-4259-88DC-3A43039991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047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4DC0-23FD-41B8-9CB2-AD1F7AFB5B74}" type="datetimeFigureOut">
              <a:rPr lang="es-CL" smtClean="0"/>
              <a:t>08-05-2019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192C-84B4-4259-88DC-3A43039991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07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4DC0-23FD-41B8-9CB2-AD1F7AFB5B74}" type="datetimeFigureOut">
              <a:rPr lang="es-CL" smtClean="0"/>
              <a:t>08-05-2019</a:t>
            </a:fld>
            <a:endParaRPr lang="es-C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192C-84B4-4259-88DC-3A43039991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312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4DC0-23FD-41B8-9CB2-AD1F7AFB5B74}" type="datetimeFigureOut">
              <a:rPr lang="es-CL" smtClean="0"/>
              <a:t>08-05-2019</a:t>
            </a:fld>
            <a:endParaRPr lang="es-C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192C-84B4-4259-88DC-3A43039991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614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4DC0-23FD-41B8-9CB2-AD1F7AFB5B74}" type="datetimeFigureOut">
              <a:rPr lang="es-CL" smtClean="0"/>
              <a:t>08-05-2019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192C-84B4-4259-88DC-3A43039991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13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4DC0-23FD-41B8-9CB2-AD1F7AFB5B74}" type="datetimeFigureOut">
              <a:rPr lang="es-CL" smtClean="0"/>
              <a:t>08-05-2019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192C-84B4-4259-88DC-3A43039991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666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4DC0-23FD-41B8-9CB2-AD1F7AFB5B74}" type="datetimeFigureOut">
              <a:rPr lang="es-CL" smtClean="0"/>
              <a:t>08-05-2019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192C-84B4-4259-88DC-3A43039991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37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F44DC0-23FD-41B8-9CB2-AD1F7AFB5B74}" type="datetimeFigureOut">
              <a:rPr lang="es-CL" smtClean="0"/>
              <a:t>08-05-2019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A3A192C-84B4-4259-88DC-3A43039991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468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Ayudas técnicas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 smtClean="0"/>
              <a:t>Dra. Rina Carvallo</a:t>
            </a:r>
          </a:p>
          <a:p>
            <a:r>
              <a:rPr lang="es-CL" dirty="0" smtClean="0"/>
              <a:t>Médico Fisiatra</a:t>
            </a:r>
          </a:p>
          <a:p>
            <a:r>
              <a:rPr lang="es-CL" dirty="0" smtClean="0"/>
              <a:t>Hospital San Camilo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63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Piloto GES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Desde el 2015</a:t>
            </a:r>
          </a:p>
          <a:p>
            <a:endParaRPr lang="es-CL" dirty="0"/>
          </a:p>
          <a:p>
            <a:r>
              <a:rPr lang="es-CL" dirty="0" smtClean="0"/>
              <a:t>Paciente entre 45 y 64 años</a:t>
            </a:r>
          </a:p>
          <a:p>
            <a:pPr lvl="1"/>
            <a:r>
              <a:rPr lang="es-CL" dirty="0" smtClean="0"/>
              <a:t>Amputaciones de </a:t>
            </a:r>
            <a:r>
              <a:rPr lang="es-CL" dirty="0" err="1" smtClean="0"/>
              <a:t>ortejos</a:t>
            </a:r>
            <a:r>
              <a:rPr lang="es-CL" dirty="0" smtClean="0"/>
              <a:t> y metatarso</a:t>
            </a:r>
          </a:p>
          <a:p>
            <a:pPr lvl="1"/>
            <a:r>
              <a:rPr lang="es-CL" dirty="0" smtClean="0"/>
              <a:t>Artrosis rodilla leve y moderada</a:t>
            </a:r>
          </a:p>
          <a:p>
            <a:pPr lvl="1"/>
            <a:r>
              <a:rPr lang="es-CL" dirty="0" smtClean="0"/>
              <a:t>Postración</a:t>
            </a:r>
          </a:p>
          <a:p>
            <a:pPr lvl="1"/>
            <a:r>
              <a:rPr lang="es-CL" dirty="0" smtClean="0"/>
              <a:t>Lesión medular</a:t>
            </a:r>
          </a:p>
          <a:p>
            <a:endParaRPr lang="es-CL" dirty="0"/>
          </a:p>
          <a:p>
            <a:r>
              <a:rPr lang="es-CL" dirty="0" smtClean="0"/>
              <a:t>Garantía: no.</a:t>
            </a:r>
          </a:p>
          <a:p>
            <a:endParaRPr lang="es-CL" dirty="0"/>
          </a:p>
          <a:p>
            <a:r>
              <a:rPr lang="es-CL" dirty="0" smtClean="0"/>
              <a:t>Adquisición: Hospital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968" y="1994709"/>
            <a:ext cx="2476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Piloto GES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850" y="2510028"/>
            <a:ext cx="62769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Decreto N° 22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Marzo de 2018</a:t>
            </a:r>
          </a:p>
          <a:p>
            <a:endParaRPr lang="es-CL" dirty="0" smtClean="0"/>
          </a:p>
          <a:p>
            <a:r>
              <a:rPr lang="es-CL" dirty="0" smtClean="0"/>
              <a:t>Amplía entrega de ayudas a 4 patologías</a:t>
            </a:r>
          </a:p>
          <a:p>
            <a:pPr lvl="1"/>
            <a:r>
              <a:rPr lang="es-CL" dirty="0" smtClean="0"/>
              <a:t>ACV</a:t>
            </a:r>
          </a:p>
          <a:p>
            <a:pPr lvl="1"/>
            <a:r>
              <a:rPr lang="es-CL" dirty="0" smtClean="0"/>
              <a:t>HSA</a:t>
            </a:r>
          </a:p>
          <a:p>
            <a:pPr lvl="1"/>
            <a:r>
              <a:rPr lang="es-CL" dirty="0" smtClean="0"/>
              <a:t>Enfermedad de Parkinson</a:t>
            </a:r>
          </a:p>
          <a:p>
            <a:pPr lvl="1"/>
            <a:r>
              <a:rPr lang="es-CL" b="1" dirty="0" err="1" smtClean="0"/>
              <a:t>Disrafias</a:t>
            </a:r>
            <a:r>
              <a:rPr lang="es-CL" b="1" dirty="0" smtClean="0"/>
              <a:t> Espinales</a:t>
            </a:r>
          </a:p>
          <a:p>
            <a:endParaRPr lang="es-CL" dirty="0" smtClean="0"/>
          </a:p>
          <a:p>
            <a:r>
              <a:rPr lang="es-CL" dirty="0" smtClean="0"/>
              <a:t>Edad según patología</a:t>
            </a:r>
          </a:p>
          <a:p>
            <a:endParaRPr lang="es-CL" dirty="0"/>
          </a:p>
          <a:p>
            <a:r>
              <a:rPr lang="es-CL" dirty="0" smtClean="0"/>
              <a:t>Garantía: 30 días</a:t>
            </a:r>
          </a:p>
          <a:p>
            <a:endParaRPr lang="es-CL" dirty="0"/>
          </a:p>
          <a:p>
            <a:r>
              <a:rPr lang="es-CL" dirty="0" smtClean="0"/>
              <a:t>Adquisición: CENABAST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332" y="2435290"/>
            <a:ext cx="2990136" cy="24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Decreto N° 22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807" y="863600"/>
            <a:ext cx="4943062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Decreto N° 22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1738" y="2500312"/>
            <a:ext cx="5029200" cy="1847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069" y="2080436"/>
            <a:ext cx="502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Gracias.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77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Definición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Cualquier producto </a:t>
            </a:r>
            <a:r>
              <a:rPr lang="es-CL" dirty="0"/>
              <a:t>externo (dispositivos, equipos, instrumentos o programas informáticos) fabricado </a:t>
            </a:r>
            <a:r>
              <a:rPr lang="es-CL" dirty="0" smtClean="0"/>
              <a:t>especialmente o </a:t>
            </a:r>
            <a:r>
              <a:rPr lang="es-CL" dirty="0"/>
              <a:t>ampliamente </a:t>
            </a:r>
            <a:r>
              <a:rPr lang="es-CL" dirty="0" smtClean="0"/>
              <a:t>disponible, </a:t>
            </a:r>
            <a:r>
              <a:rPr lang="es-CL" dirty="0"/>
              <a:t>cuya principal finalidad es mantener o mejorar </a:t>
            </a:r>
            <a:r>
              <a:rPr lang="es-CL" dirty="0" smtClean="0"/>
              <a:t>la independencia </a:t>
            </a:r>
            <a:r>
              <a:rPr lang="es-CL" dirty="0"/>
              <a:t>y el funcionamiento de las personas y, por tanto, promover su </a:t>
            </a:r>
            <a:r>
              <a:rPr lang="es-CL" dirty="0" smtClean="0"/>
              <a:t>bienestar.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Estos productos </a:t>
            </a:r>
            <a:r>
              <a:rPr lang="es-CL" dirty="0"/>
              <a:t>se emplean también para prevenir déficits en el funcionamiento y afecciones </a:t>
            </a:r>
            <a:r>
              <a:rPr lang="es-CL" dirty="0" smtClean="0"/>
              <a:t>secundarias.</a:t>
            </a:r>
            <a:endParaRPr lang="es-CL" dirty="0"/>
          </a:p>
        </p:txBody>
      </p:sp>
      <p:pic>
        <p:nvPicPr>
          <p:cNvPr id="1026" name="Picture 2" descr="Eye 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83" y="2870344"/>
            <a:ext cx="3169516" cy="179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958936" y="6452755"/>
            <a:ext cx="66709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585757"/>
                </a:solidFill>
                <a:latin typeface="gobCL"/>
              </a:rPr>
              <a:t>GATE Global Cooperation on Assistive Technology. Priority Assistive Products List [Internet</a:t>
            </a:r>
            <a:r>
              <a:rPr lang="en-US" sz="900" dirty="0" smtClean="0">
                <a:solidFill>
                  <a:srgbClr val="585757"/>
                </a:solidFill>
                <a:latin typeface="gobCL"/>
              </a:rPr>
              <a:t>]. </a:t>
            </a:r>
            <a:r>
              <a:rPr lang="es-CL" sz="900" dirty="0" err="1" smtClean="0">
                <a:solidFill>
                  <a:srgbClr val="585757"/>
                </a:solidFill>
                <a:latin typeface="gobCL"/>
              </a:rPr>
              <a:t>World</a:t>
            </a:r>
            <a:r>
              <a:rPr lang="es-CL" sz="900" dirty="0" smtClean="0">
                <a:solidFill>
                  <a:srgbClr val="585757"/>
                </a:solidFill>
                <a:latin typeface="gobCL"/>
              </a:rPr>
              <a:t> </a:t>
            </a:r>
            <a:r>
              <a:rPr lang="es-CL" sz="900" dirty="0" err="1">
                <a:solidFill>
                  <a:srgbClr val="585757"/>
                </a:solidFill>
                <a:latin typeface="gobCL"/>
              </a:rPr>
              <a:t>Health</a:t>
            </a:r>
            <a:r>
              <a:rPr lang="es-CL" sz="900" dirty="0">
                <a:solidFill>
                  <a:srgbClr val="585757"/>
                </a:solidFill>
                <a:latin typeface="gobCL"/>
              </a:rPr>
              <a:t> </a:t>
            </a:r>
            <a:r>
              <a:rPr lang="es-CL" sz="900" dirty="0" err="1">
                <a:solidFill>
                  <a:srgbClr val="585757"/>
                </a:solidFill>
                <a:latin typeface="gobCL"/>
              </a:rPr>
              <a:t>Organization</a:t>
            </a:r>
            <a:r>
              <a:rPr lang="es-CL" sz="900" dirty="0">
                <a:solidFill>
                  <a:srgbClr val="585757"/>
                </a:solidFill>
                <a:latin typeface="gobCL"/>
              </a:rPr>
              <a:t>; </a:t>
            </a:r>
            <a:r>
              <a:rPr lang="es-CL" sz="900" dirty="0" smtClean="0">
                <a:solidFill>
                  <a:srgbClr val="585757"/>
                </a:solidFill>
                <a:latin typeface="gobCL"/>
              </a:rPr>
              <a:t>2016.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41119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Clasificación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312985" y="-1100719"/>
            <a:ext cx="4647513" cy="73371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263" y="4891607"/>
            <a:ext cx="1472040" cy="1818960"/>
          </a:xfrm>
          <a:prstGeom prst="rect">
            <a:avLst/>
          </a:prstGeom>
        </p:spPr>
      </p:pic>
      <p:pic>
        <p:nvPicPr>
          <p:cNvPr id="1026" name="Picture 2" descr="Resultado de imagen para silla de baÃ±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91" y="4891606"/>
            <a:ext cx="1665057" cy="16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ALZAD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44" y="5054568"/>
            <a:ext cx="1339132" cy="13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9279" y="5148086"/>
            <a:ext cx="1421280" cy="954000"/>
          </a:xfrm>
          <a:prstGeom prst="rect">
            <a:avLst/>
          </a:prstGeom>
        </p:spPr>
      </p:pic>
      <p:pic>
        <p:nvPicPr>
          <p:cNvPr id="1030" name="Picture 6" descr="Resultado de imagen para CPA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250" y="5115843"/>
            <a:ext cx="1287877" cy="12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silla de ruedas rugb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83" y="2204491"/>
            <a:ext cx="2683741" cy="20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6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GES de ayudas técnicas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16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GES mayor de 65 años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Cualquier patología en paciente &gt;65 años.</a:t>
            </a:r>
          </a:p>
          <a:p>
            <a:endParaRPr lang="es-CL" dirty="0" smtClean="0"/>
          </a:p>
          <a:p>
            <a:r>
              <a:rPr lang="es-CL" dirty="0" smtClean="0"/>
              <a:t>Garantía: 30 días</a:t>
            </a:r>
          </a:p>
          <a:p>
            <a:endParaRPr lang="es-CL" dirty="0"/>
          </a:p>
          <a:p>
            <a:r>
              <a:rPr lang="es-CL" dirty="0" smtClean="0"/>
              <a:t>Adquisición: Hospital</a:t>
            </a:r>
          </a:p>
          <a:p>
            <a:endParaRPr lang="es-CL" dirty="0" smtClean="0"/>
          </a:p>
          <a:p>
            <a:r>
              <a:rPr lang="es-CL" dirty="0" smtClean="0"/>
              <a:t>Silla de ruedas</a:t>
            </a:r>
          </a:p>
          <a:p>
            <a:pPr lvl="1"/>
            <a:r>
              <a:rPr lang="es-CL" dirty="0" smtClean="0"/>
              <a:t>Estándar 40 - 45</a:t>
            </a:r>
            <a:endParaRPr lang="es-CL" dirty="0"/>
          </a:p>
          <a:p>
            <a:pPr lvl="1"/>
            <a:r>
              <a:rPr lang="es-CL" b="1" dirty="0" err="1" smtClean="0"/>
              <a:t>Bariátrica</a:t>
            </a:r>
            <a:r>
              <a:rPr lang="es-CL" dirty="0" smtClean="0"/>
              <a:t> 50 -58</a:t>
            </a:r>
          </a:p>
          <a:p>
            <a:pPr lvl="1"/>
            <a:r>
              <a:rPr lang="es-CL" b="1" dirty="0" smtClean="0"/>
              <a:t>Neurológica</a:t>
            </a:r>
          </a:p>
          <a:p>
            <a:endParaRPr lang="es-CL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720" y="3793605"/>
            <a:ext cx="2039321" cy="24406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940" y="3990979"/>
            <a:ext cx="2249429" cy="2243233"/>
          </a:xfrm>
          <a:prstGeom prst="rect">
            <a:avLst/>
          </a:prstGeom>
        </p:spPr>
      </p:pic>
      <p:pic>
        <p:nvPicPr>
          <p:cNvPr id="1030" name="Picture 6" descr="Resultado de imagen para silla ruedas estand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89" y="1221920"/>
            <a:ext cx="2112966" cy="23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GES mayor de 65 años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Bastones</a:t>
            </a:r>
          </a:p>
          <a:p>
            <a:pPr lvl="1"/>
            <a:r>
              <a:rPr lang="es-CL" dirty="0"/>
              <a:t>Canadiense codera fija y móvil</a:t>
            </a:r>
          </a:p>
          <a:p>
            <a:pPr lvl="1"/>
            <a:r>
              <a:rPr lang="es-CL" dirty="0"/>
              <a:t>Tipo araña</a:t>
            </a:r>
          </a:p>
          <a:p>
            <a:pPr lvl="1"/>
            <a:r>
              <a:rPr lang="es-CL" dirty="0"/>
              <a:t>De mano</a:t>
            </a:r>
          </a:p>
        </p:txBody>
      </p:sp>
      <p:pic>
        <p:nvPicPr>
          <p:cNvPr id="4" name="Picture 2" descr="Resultado de imagen para baston codera f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778" y="1201376"/>
            <a:ext cx="2268772" cy="22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255" y="4034785"/>
            <a:ext cx="765471" cy="2411958"/>
          </a:xfrm>
          <a:prstGeom prst="rect">
            <a:avLst/>
          </a:prstGeom>
        </p:spPr>
      </p:pic>
      <p:pic>
        <p:nvPicPr>
          <p:cNvPr id="6" name="Picture 4" descr="Resultado de imagen para baston codera mo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681" y="1201376"/>
            <a:ext cx="1307787" cy="239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2866" y="3932143"/>
            <a:ext cx="771525" cy="2514600"/>
          </a:xfrm>
          <a:prstGeom prst="rect">
            <a:avLst/>
          </a:prstGeom>
        </p:spPr>
      </p:pic>
      <p:pic>
        <p:nvPicPr>
          <p:cNvPr id="1026" name="Picture 2" descr="Resultado de imagen para mule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485" y="4184530"/>
            <a:ext cx="2112467" cy="21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GES mayor de 65 años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Andadores</a:t>
            </a:r>
          </a:p>
          <a:p>
            <a:pPr lvl="1"/>
            <a:r>
              <a:rPr lang="es-CL" dirty="0" smtClean="0"/>
              <a:t>4 apoyos</a:t>
            </a:r>
          </a:p>
          <a:p>
            <a:pPr lvl="1"/>
            <a:r>
              <a:rPr lang="es-CL" dirty="0" smtClean="0"/>
              <a:t>2 ruedas</a:t>
            </a:r>
          </a:p>
          <a:p>
            <a:pPr lvl="1"/>
            <a:r>
              <a:rPr lang="es-CL" dirty="0" smtClean="0"/>
              <a:t>4 ruedas con asiento</a:t>
            </a:r>
          </a:p>
          <a:p>
            <a:pPr lvl="1"/>
            <a:endParaRPr lang="es-CL" dirty="0"/>
          </a:p>
          <a:p>
            <a:pPr lvl="1"/>
            <a:endParaRPr lang="es-CL" dirty="0" smtClean="0"/>
          </a:p>
          <a:p>
            <a:pPr lvl="1"/>
            <a:endParaRPr lang="es-CL" dirty="0"/>
          </a:p>
          <a:p>
            <a:pPr lvl="1"/>
            <a:endParaRPr lang="es-CL" dirty="0" smtClean="0"/>
          </a:p>
          <a:p>
            <a:pPr lvl="1"/>
            <a:endParaRPr lang="es-CL" dirty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411" y="3529617"/>
            <a:ext cx="2601187" cy="2012767"/>
          </a:xfrm>
          <a:prstGeom prst="rect">
            <a:avLst/>
          </a:prstGeom>
        </p:spPr>
      </p:pic>
      <p:pic>
        <p:nvPicPr>
          <p:cNvPr id="2050" name="Picture 2" descr="Resultado de imagen para andador 4 ruedas con asiento y cana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182" y="3238575"/>
            <a:ext cx="2631226" cy="259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ndador 2 rue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65" y="3405575"/>
            <a:ext cx="2260850" cy="2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GES mayor de 65 años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Cojín </a:t>
            </a:r>
            <a:r>
              <a:rPr lang="es-CL" dirty="0" err="1"/>
              <a:t>antiescaras</a:t>
            </a:r>
            <a:endParaRPr lang="es-CL" dirty="0"/>
          </a:p>
          <a:p>
            <a:pPr lvl="1"/>
            <a:r>
              <a:rPr lang="es-CL" dirty="0" err="1"/>
              <a:t>Viscoélastico</a:t>
            </a:r>
            <a:endParaRPr lang="es-CL" dirty="0"/>
          </a:p>
          <a:p>
            <a:pPr lvl="1"/>
            <a:r>
              <a:rPr lang="es-CL" dirty="0"/>
              <a:t>Celdas de aire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Colchón </a:t>
            </a:r>
            <a:r>
              <a:rPr lang="es-CL" dirty="0" err="1"/>
              <a:t>antiescaras</a:t>
            </a:r>
            <a:r>
              <a:rPr lang="es-CL" dirty="0"/>
              <a:t> celdas de aire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929" y="1080029"/>
            <a:ext cx="2359961" cy="184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366" y="1131047"/>
            <a:ext cx="3306770" cy="17397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760394"/>
            <a:ext cx="4309304" cy="18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GES mayor de 65 años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3088" y="2443162"/>
            <a:ext cx="6286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224</TotalTime>
  <Words>251</Words>
  <Application>Microsoft Office PowerPoint</Application>
  <PresentationFormat>Panorámica</PresentationFormat>
  <Paragraphs>82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Corbel</vt:lpstr>
      <vt:lpstr>gobCL</vt:lpstr>
      <vt:lpstr>Wingdings 2</vt:lpstr>
      <vt:lpstr>Marco</vt:lpstr>
      <vt:lpstr>Ayudas técnicas</vt:lpstr>
      <vt:lpstr>Definición</vt:lpstr>
      <vt:lpstr>Clasificación</vt:lpstr>
      <vt:lpstr>GES de ayudas técnicas</vt:lpstr>
      <vt:lpstr>GES mayor de 65 años</vt:lpstr>
      <vt:lpstr>GES mayor de 65 años</vt:lpstr>
      <vt:lpstr>GES mayor de 65 años</vt:lpstr>
      <vt:lpstr>GES mayor de 65 años</vt:lpstr>
      <vt:lpstr>GES mayor de 65 años</vt:lpstr>
      <vt:lpstr>Piloto GES</vt:lpstr>
      <vt:lpstr>Piloto GES</vt:lpstr>
      <vt:lpstr>Decreto N° 22</vt:lpstr>
      <vt:lpstr>Decreto N° 22</vt:lpstr>
      <vt:lpstr>Decreto N° 22</vt:lpstr>
      <vt:lpstr>Gracias.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Ampliación Ayudas técnicas GES</dc:title>
  <dc:creator>Usuario</dc:creator>
  <cp:lastModifiedBy>pc cri_02</cp:lastModifiedBy>
  <cp:revision>31</cp:revision>
  <dcterms:created xsi:type="dcterms:W3CDTF">2018-07-13T03:21:45Z</dcterms:created>
  <dcterms:modified xsi:type="dcterms:W3CDTF">2019-05-08T11:07:29Z</dcterms:modified>
</cp:coreProperties>
</file>