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01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39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75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106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108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92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57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80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4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655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248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DD7D-7C49-4B6D-9CDE-4E634FF819C3}" type="datetimeFigureOut">
              <a:rPr lang="es-CL" smtClean="0"/>
              <a:pPr/>
              <a:t>06-06-2019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3FC0-39A3-4D35-977C-E20B02ECD8D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26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CLIMATERIO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DR. JUAN QUEZADA C.</a:t>
            </a:r>
          </a:p>
          <a:p>
            <a:r>
              <a:rPr lang="es-CL" dirty="0"/>
              <a:t>SSA</a:t>
            </a:r>
          </a:p>
          <a:p>
            <a:r>
              <a:rPr lang="es-CL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4925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Patología musculo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THM.</a:t>
            </a:r>
          </a:p>
          <a:p>
            <a:r>
              <a:rPr lang="es-CL" dirty="0"/>
              <a:t>Uso prudente de AINES.</a:t>
            </a:r>
          </a:p>
          <a:p>
            <a:r>
              <a:rPr lang="es-CL" dirty="0"/>
              <a:t>Ejercicio regular.</a:t>
            </a:r>
          </a:p>
          <a:p>
            <a:r>
              <a:rPr lang="es-CL" dirty="0"/>
              <a:t>Alimentación con al menos 1 gr/kg de proteínas.</a:t>
            </a:r>
          </a:p>
        </p:txBody>
      </p:sp>
    </p:spTree>
    <p:extLst>
      <p:ext uri="{BB962C8B-B14F-4D97-AF65-F5344CB8AC3E}">
        <p14:creationId xmlns:p14="http://schemas.microsoft.com/office/powerpoint/2010/main" val="189864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Salud ósea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DXA desde los 65 años en mujeres sanas o antes con factores de riesgo.</a:t>
            </a:r>
          </a:p>
          <a:p>
            <a:r>
              <a:rPr lang="es-CL" dirty="0"/>
              <a:t>Menores de 65 años aplicar encuesta FRAX.</a:t>
            </a:r>
          </a:p>
          <a:p>
            <a:r>
              <a:rPr lang="es-CL" dirty="0"/>
              <a:t>DXA normal, repetir c/5 años.</a:t>
            </a:r>
          </a:p>
          <a:p>
            <a:r>
              <a:rPr lang="es-CL" dirty="0"/>
              <a:t>DXA alterada, repetir c/2-3 años.</a:t>
            </a:r>
          </a:p>
          <a:p>
            <a:r>
              <a:rPr lang="es-CL" dirty="0"/>
              <a:t>Tratamiento escalonado, primero THM.</a:t>
            </a:r>
          </a:p>
          <a:p>
            <a:r>
              <a:rPr lang="es-CL" dirty="0"/>
              <a:t>Calcio 1200 mg/</a:t>
            </a:r>
            <a:r>
              <a:rPr lang="es-CL" dirty="0" err="1"/>
              <a:t>dia</a:t>
            </a:r>
            <a:r>
              <a:rPr lang="es-CL" dirty="0"/>
              <a:t> con dieta + suplementos y 800 UI/</a:t>
            </a:r>
            <a:r>
              <a:rPr lang="es-CL" dirty="0" err="1"/>
              <a:t>dia</a:t>
            </a:r>
            <a:r>
              <a:rPr lang="es-CL" dirty="0"/>
              <a:t> vitamina D.</a:t>
            </a:r>
          </a:p>
          <a:p>
            <a:r>
              <a:rPr lang="es-CL" dirty="0"/>
              <a:t>Prevención de caídas.</a:t>
            </a:r>
          </a:p>
        </p:txBody>
      </p:sp>
    </p:spTree>
    <p:extLst>
      <p:ext uri="{BB962C8B-B14F-4D97-AF65-F5344CB8AC3E}">
        <p14:creationId xmlns:p14="http://schemas.microsoft.com/office/powerpoint/2010/main" val="161737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29" y="862445"/>
            <a:ext cx="7288694" cy="53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9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17173" y="757911"/>
            <a:ext cx="7471063" cy="55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Factores que modifican los efectos de la THM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Momento de inicio de la terapia: “ventana de oportunidad”.</a:t>
            </a:r>
          </a:p>
          <a:p>
            <a:r>
              <a:rPr lang="es-CL" dirty="0"/>
              <a:t>Tipo de hormona.</a:t>
            </a:r>
          </a:p>
          <a:p>
            <a:r>
              <a:rPr lang="es-CL" dirty="0"/>
              <a:t>Dosis más baja que logre control de síntomas.</a:t>
            </a:r>
          </a:p>
          <a:p>
            <a:r>
              <a:rPr lang="es-CL" dirty="0"/>
              <a:t>Esquema de administración.</a:t>
            </a:r>
          </a:p>
          <a:p>
            <a:r>
              <a:rPr lang="es-CL" dirty="0"/>
              <a:t>Vía de administración.</a:t>
            </a:r>
          </a:p>
          <a:p>
            <a:r>
              <a:rPr lang="es-CL" dirty="0"/>
              <a:t>Duración. </a:t>
            </a:r>
          </a:p>
        </p:txBody>
      </p:sp>
    </p:spTree>
    <p:extLst>
      <p:ext uri="{BB962C8B-B14F-4D97-AF65-F5344CB8AC3E}">
        <p14:creationId xmlns:p14="http://schemas.microsoft.com/office/powerpoint/2010/main" val="138416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Riesgos de la THM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Enfermedad </a:t>
            </a:r>
            <a:r>
              <a:rPr lang="es-CL" dirty="0" err="1"/>
              <a:t>tromboembólica</a:t>
            </a:r>
            <a:r>
              <a:rPr lang="es-CL" dirty="0"/>
              <a:t>.</a:t>
            </a:r>
          </a:p>
          <a:p>
            <a:r>
              <a:rPr lang="es-CL" dirty="0"/>
              <a:t>Cáncer de endometrio.</a:t>
            </a:r>
          </a:p>
          <a:p>
            <a:r>
              <a:rPr lang="es-CL" dirty="0"/>
              <a:t>Cáncer de mama.</a:t>
            </a:r>
          </a:p>
        </p:txBody>
      </p:sp>
    </p:spTree>
    <p:extLst>
      <p:ext uri="{BB962C8B-B14F-4D97-AF65-F5344CB8AC3E}">
        <p14:creationId xmlns:p14="http://schemas.microsoft.com/office/powerpoint/2010/main" val="380928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46" y="515311"/>
            <a:ext cx="7766702" cy="55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2" y="914400"/>
            <a:ext cx="10410653" cy="48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3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09" y="261225"/>
            <a:ext cx="3096491" cy="63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83" y="467591"/>
            <a:ext cx="9115096" cy="57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DEFINICIONES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Menopausia</a:t>
            </a:r>
            <a:r>
              <a:rPr lang="es-CL" dirty="0"/>
              <a:t>: Ultima menstruación, marca cese de la edad reproductiva.</a:t>
            </a:r>
          </a:p>
          <a:p>
            <a:r>
              <a:rPr lang="es-CL" b="1" dirty="0"/>
              <a:t>Climaterio</a:t>
            </a:r>
            <a:r>
              <a:rPr lang="es-CL" dirty="0"/>
              <a:t>: Etapa de la vida de la mujer en que declina la capacidad reproductiva, desde 4-6 años antes de la menopausia hasta la senectud.</a:t>
            </a:r>
          </a:p>
        </p:txBody>
      </p:sp>
    </p:spTree>
    <p:extLst>
      <p:ext uri="{BB962C8B-B14F-4D97-AF65-F5344CB8AC3E}">
        <p14:creationId xmlns:p14="http://schemas.microsoft.com/office/powerpoint/2010/main" val="202500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06" y="550718"/>
            <a:ext cx="7978138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9" y="379913"/>
            <a:ext cx="8206865" cy="60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42" y="1797627"/>
            <a:ext cx="10617986" cy="30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8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5" y="350769"/>
            <a:ext cx="8626312" cy="61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22" y="1808018"/>
            <a:ext cx="8995770" cy="446543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Interpretación de la escala MRS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81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73" y="344928"/>
            <a:ext cx="8446295" cy="61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1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45428" y="1685108"/>
          <a:ext cx="3853542" cy="4741817"/>
        </p:xfrm>
        <a:graphic>
          <a:graphicData uri="http://schemas.openxmlformats.org/drawingml/2006/table">
            <a:tbl>
              <a:tblPr/>
              <a:tblGrid>
                <a:gridCol w="385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900">
                <a:tc>
                  <a:txBody>
                    <a:bodyPr/>
                    <a:lstStyle/>
                    <a:p>
                      <a:br>
                        <a:rPr lang="es-CL" sz="1400" b="1" dirty="0">
                          <a:latin typeface="Calibri Light" pitchFamily="34" charset="0"/>
                        </a:rPr>
                      </a:br>
                      <a:r>
                        <a:rPr lang="es-CL" sz="1400" b="1" dirty="0" err="1">
                          <a:latin typeface="Calibri Light" pitchFamily="34" charset="0"/>
                        </a:rPr>
                        <a:t>Nomegestrol</a:t>
                      </a:r>
                      <a:r>
                        <a:rPr lang="es-CL" sz="1400" b="1" dirty="0">
                          <a:latin typeface="Calibri Light" pitchFamily="34" charset="0"/>
                        </a:rPr>
                        <a:t> 5 mg  </a:t>
                      </a:r>
                      <a:r>
                        <a:rPr lang="es-CL" sz="1400" dirty="0">
                          <a:latin typeface="Calibri Light" pitchFamily="34" charset="0"/>
                        </a:rPr>
                        <a:t>                        COMPRIMIDOS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0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alibri Light" pitchFamily="34" charset="0"/>
                        </a:rPr>
                        <a:t>Estradiol  </a:t>
                      </a:r>
                      <a:r>
                        <a:rPr lang="pt-BR" sz="1400" b="1" dirty="0" err="1">
                          <a:latin typeface="Calibri Light" pitchFamily="34" charset="0"/>
                        </a:rPr>
                        <a:t>Micronizado</a:t>
                      </a:r>
                      <a:r>
                        <a:rPr lang="pt-BR" sz="1400" b="1" dirty="0">
                          <a:latin typeface="Calibri Light" pitchFamily="34" charset="0"/>
                        </a:rPr>
                        <a:t> 1 </a:t>
                      </a:r>
                      <a:r>
                        <a:rPr lang="pt-BR" sz="1400" b="1" dirty="0" err="1">
                          <a:latin typeface="Calibri Light" pitchFamily="34" charset="0"/>
                        </a:rPr>
                        <a:t>mg</a:t>
                      </a:r>
                      <a:r>
                        <a:rPr lang="pt-BR" sz="1400" b="1" dirty="0">
                          <a:latin typeface="Calibri Light" pitchFamily="34" charset="0"/>
                        </a:rPr>
                        <a:t> </a:t>
                      </a:r>
                      <a:r>
                        <a:rPr lang="pt-BR" sz="1400" dirty="0">
                          <a:latin typeface="Calibri Light" pitchFamily="34" charset="0"/>
                        </a:rPr>
                        <a:t>          COMPRIMIDOS</a:t>
                      </a: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05">
                <a:tc>
                  <a:txBody>
                    <a:bodyPr/>
                    <a:lstStyle/>
                    <a:p>
                      <a:endParaRPr lang="pt-BR" sz="1400" dirty="0">
                        <a:latin typeface="Calibri Light" pitchFamily="34" charset="0"/>
                      </a:endParaRPr>
                    </a:p>
                    <a:p>
                      <a:r>
                        <a:rPr lang="pt-BR" sz="1400" b="1" dirty="0">
                          <a:latin typeface="Calibri Light" pitchFamily="34" charset="0"/>
                        </a:rPr>
                        <a:t>Progesterona </a:t>
                      </a:r>
                      <a:r>
                        <a:rPr lang="pt-BR" sz="1400" b="1" dirty="0" err="1">
                          <a:latin typeface="Calibri Light" pitchFamily="34" charset="0"/>
                        </a:rPr>
                        <a:t>Micronizada</a:t>
                      </a:r>
                      <a:r>
                        <a:rPr lang="pt-BR" sz="1400" b="1" dirty="0">
                          <a:latin typeface="Calibri Light" pitchFamily="34" charset="0"/>
                        </a:rPr>
                        <a:t> 200 </a:t>
                      </a:r>
                      <a:r>
                        <a:rPr lang="pt-BR" sz="1400" b="1" dirty="0" err="1">
                          <a:latin typeface="Calibri Light" pitchFamily="34" charset="0"/>
                        </a:rPr>
                        <a:t>mg</a:t>
                      </a:r>
                      <a:r>
                        <a:rPr lang="pt-BR" sz="1400" b="1" dirty="0">
                          <a:latin typeface="Calibri Light" pitchFamily="34" charset="0"/>
                        </a:rPr>
                        <a:t>  </a:t>
                      </a:r>
                      <a:r>
                        <a:rPr lang="pt-BR" sz="1400" dirty="0">
                          <a:latin typeface="Calibri Light" pitchFamily="34" charset="0"/>
                        </a:rPr>
                        <a:t>     CAPSULAS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pt-BR" sz="1400" dirty="0">
                        <a:latin typeface="Calibri Light" pitchFamily="34" charset="0"/>
                      </a:endParaRPr>
                    </a:p>
                    <a:p>
                      <a:r>
                        <a:rPr lang="pt-BR" sz="1400" b="1" dirty="0">
                          <a:latin typeface="Calibri Light" pitchFamily="34" charset="0"/>
                        </a:rPr>
                        <a:t>Progesterona </a:t>
                      </a:r>
                      <a:r>
                        <a:rPr lang="pt-BR" sz="1400" b="1" dirty="0" err="1">
                          <a:latin typeface="Calibri Light" pitchFamily="34" charset="0"/>
                        </a:rPr>
                        <a:t>Micronizada</a:t>
                      </a:r>
                      <a:r>
                        <a:rPr lang="pt-BR" sz="1400" b="1" dirty="0">
                          <a:latin typeface="Calibri Light" pitchFamily="34" charset="0"/>
                        </a:rPr>
                        <a:t> 100 </a:t>
                      </a:r>
                      <a:r>
                        <a:rPr lang="pt-BR" sz="1400" b="1" dirty="0" err="1">
                          <a:latin typeface="Calibri Light" pitchFamily="34" charset="0"/>
                        </a:rPr>
                        <a:t>mg</a:t>
                      </a:r>
                      <a:r>
                        <a:rPr lang="pt-BR" sz="1400" dirty="0">
                          <a:latin typeface="Calibri Light" pitchFamily="34" charset="0"/>
                        </a:rPr>
                        <a:t>      CAPSULAS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00">
                <a:tc>
                  <a:txBody>
                    <a:bodyPr/>
                    <a:lstStyle/>
                    <a:p>
                      <a:endParaRPr lang="es-CL" sz="1400" dirty="0">
                        <a:latin typeface="Calibri Light" pitchFamily="34" charset="0"/>
                      </a:endParaRPr>
                    </a:p>
                    <a:p>
                      <a:r>
                        <a:rPr lang="es-CL" sz="1400" b="1" dirty="0" err="1">
                          <a:latin typeface="Calibri Light" pitchFamily="34" charset="0"/>
                        </a:rPr>
                        <a:t>Tibolona</a:t>
                      </a:r>
                      <a:r>
                        <a:rPr lang="es-CL" sz="1400" b="1" dirty="0">
                          <a:latin typeface="Calibri Light" pitchFamily="34" charset="0"/>
                        </a:rPr>
                        <a:t> 2,5 mg      </a:t>
                      </a:r>
                      <a:r>
                        <a:rPr lang="es-CL" sz="1400" dirty="0">
                          <a:latin typeface="Calibri Light" pitchFamily="34" charset="0"/>
                        </a:rPr>
                        <a:t>                                 BLISTER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endParaRPr lang="es-CL" sz="1400" dirty="0">
                        <a:latin typeface="Calibri Light" pitchFamily="34" charset="0"/>
                      </a:endParaRPr>
                    </a:p>
                    <a:p>
                      <a:r>
                        <a:rPr lang="es-CL" sz="1400" b="1" dirty="0">
                          <a:latin typeface="Calibri Light" pitchFamily="34" charset="0"/>
                        </a:rPr>
                        <a:t>Estradiol Gel </a:t>
                      </a:r>
                      <a:r>
                        <a:rPr lang="es-CL" sz="1400" b="1" dirty="0" err="1">
                          <a:latin typeface="Calibri Light" pitchFamily="34" charset="0"/>
                        </a:rPr>
                        <a:t>Transdermico</a:t>
                      </a:r>
                      <a:r>
                        <a:rPr lang="es-CL" sz="1400" b="1" dirty="0">
                          <a:latin typeface="Calibri Light" pitchFamily="34" charset="0"/>
                        </a:rPr>
                        <a:t> 0,5 mg       </a:t>
                      </a:r>
                      <a:r>
                        <a:rPr lang="es-CL" sz="1400" dirty="0">
                          <a:latin typeface="Calibri Light" pitchFamily="34" charset="0"/>
                        </a:rPr>
                        <a:t>UNIDAD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09">
                <a:tc>
                  <a:txBody>
                    <a:bodyPr/>
                    <a:lstStyle/>
                    <a:p>
                      <a:endParaRPr lang="es-CL" sz="1400" dirty="0">
                        <a:latin typeface="Calibri Light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09">
                <a:tc>
                  <a:txBody>
                    <a:bodyPr/>
                    <a:lstStyle/>
                    <a:p>
                      <a:endParaRPr lang="es-CL" sz="1400" dirty="0">
                        <a:latin typeface="Calibri Light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s-CL" sz="1400" b="1" dirty="0">
                          <a:latin typeface="Calibri Light" pitchFamily="34" charset="0"/>
                        </a:rPr>
                        <a:t>LUBRICANTES SALUD SEXUAL REPRODUCTIVA</a:t>
                      </a: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CANASTA FARMACOLOGICA THR DE APS</a:t>
            </a:r>
            <a:endParaRPr lang="es-CL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12" y="852053"/>
            <a:ext cx="4762500" cy="47625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7479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Aspectos demográficos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Esperanza de vida en Chile es &gt; de 80 años.</a:t>
            </a:r>
          </a:p>
          <a:p>
            <a:r>
              <a:rPr lang="es-CL" dirty="0"/>
              <a:t>2 millones de mujeres chilenas en este período.</a:t>
            </a:r>
          </a:p>
          <a:p>
            <a:r>
              <a:rPr lang="es-CL" dirty="0"/>
              <a:t>Más frecuentes causas de mortalidad en la mujer: Cardiovasculares, respiratorias y tumores malignos.</a:t>
            </a:r>
          </a:p>
          <a:p>
            <a:r>
              <a:rPr lang="es-CL" dirty="0"/>
              <a:t>Otros problemas asociados al climaterio: Obesidad, osteoporosis y depresión.</a:t>
            </a:r>
          </a:p>
        </p:txBody>
      </p:sp>
    </p:spTree>
    <p:extLst>
      <p:ext uri="{BB962C8B-B14F-4D97-AF65-F5344CB8AC3E}">
        <p14:creationId xmlns:p14="http://schemas.microsoft.com/office/powerpoint/2010/main" val="7728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Conceptos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Dado que muchos de los problemas se deben al </a:t>
            </a:r>
            <a:r>
              <a:rPr lang="es-CL" dirty="0" err="1"/>
              <a:t>hipoestrogenismo</a:t>
            </a:r>
            <a:r>
              <a:rPr lang="es-CL" dirty="0"/>
              <a:t>, todas son candidatas a THM, pero no todas pueden o quieren recibirla.</a:t>
            </a:r>
          </a:p>
          <a:p>
            <a:r>
              <a:rPr lang="es-CL" dirty="0"/>
              <a:t>Manejo de la mujer en climaterio debe ser multifactorial, incluir recomendaciones en estilo de vida, alimentación y actividad física.</a:t>
            </a:r>
          </a:p>
        </p:txBody>
      </p:sp>
    </p:spTree>
    <p:extLst>
      <p:ext uri="{BB962C8B-B14F-4D97-AF65-F5344CB8AC3E}">
        <p14:creationId xmlns:p14="http://schemas.microsoft.com/office/powerpoint/2010/main" val="369039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Objetivos clínicos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00" y="2014366"/>
            <a:ext cx="6742663" cy="44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8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Promoción de estilo de vida saludables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Buenos hábitos alimenticios.</a:t>
            </a:r>
          </a:p>
          <a:p>
            <a:r>
              <a:rPr lang="es-CL" dirty="0"/>
              <a:t>Actividad física.</a:t>
            </a:r>
          </a:p>
          <a:p>
            <a:r>
              <a:rPr lang="es-CL" dirty="0"/>
              <a:t>Cese del tabaquismo.</a:t>
            </a:r>
          </a:p>
          <a:p>
            <a:r>
              <a:rPr lang="es-CL" dirty="0"/>
              <a:t>Autorrealización.</a:t>
            </a:r>
          </a:p>
        </p:txBody>
      </p:sp>
    </p:spTree>
    <p:extLst>
      <p:ext uri="{BB962C8B-B14F-4D97-AF65-F5344CB8AC3E}">
        <p14:creationId xmlns:p14="http://schemas.microsoft.com/office/powerpoint/2010/main" val="26164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Sistema cardiovascular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Normalizar el peso corporal.</a:t>
            </a:r>
          </a:p>
          <a:p>
            <a:r>
              <a:rPr lang="es-CL" dirty="0"/>
              <a:t>Mantener </a:t>
            </a:r>
            <a:r>
              <a:rPr lang="es-CL" dirty="0" err="1"/>
              <a:t>normotensión</a:t>
            </a:r>
            <a:r>
              <a:rPr lang="es-CL" dirty="0"/>
              <a:t>.</a:t>
            </a:r>
          </a:p>
          <a:p>
            <a:r>
              <a:rPr lang="es-CL" dirty="0"/>
              <a:t>Conservar la glicemia en rangos normales.</a:t>
            </a:r>
          </a:p>
          <a:p>
            <a:r>
              <a:rPr lang="es-CL" dirty="0"/>
              <a:t>Mantener lípidos en márgenes normales.</a:t>
            </a:r>
          </a:p>
          <a:p>
            <a:r>
              <a:rPr lang="es-CL" dirty="0"/>
              <a:t>No fumar.</a:t>
            </a:r>
          </a:p>
          <a:p>
            <a:r>
              <a:rPr lang="es-CL" dirty="0"/>
              <a:t>Mantener buena masa muscular y con actividad.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352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Cánceres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Mama</a:t>
            </a:r>
            <a:r>
              <a:rPr lang="es-CL" dirty="0"/>
              <a:t>: Examen físico, mamografía al menos c/2 años y anual si THM, autoexamen.</a:t>
            </a:r>
          </a:p>
          <a:p>
            <a:r>
              <a:rPr lang="es-CL" b="1" dirty="0"/>
              <a:t>Vesícula</a:t>
            </a:r>
            <a:r>
              <a:rPr lang="es-CL" dirty="0"/>
              <a:t>: Estudio ecográfico si riesgo elevado.</a:t>
            </a:r>
          </a:p>
          <a:p>
            <a:r>
              <a:rPr lang="es-CL" b="1" dirty="0"/>
              <a:t>Estomago</a:t>
            </a:r>
            <a:r>
              <a:rPr lang="es-CL" dirty="0"/>
              <a:t>: Control por especialidad ante sospecha.</a:t>
            </a:r>
          </a:p>
          <a:p>
            <a:r>
              <a:rPr lang="es-CL" b="1" dirty="0"/>
              <a:t>Tráquea-bronquios-pulmón</a:t>
            </a:r>
            <a:r>
              <a:rPr lang="es-CL" dirty="0"/>
              <a:t>: Tos crónica, hemoptisis, tabaquismo.</a:t>
            </a:r>
          </a:p>
          <a:p>
            <a:r>
              <a:rPr lang="es-CL" b="1" dirty="0"/>
              <a:t>Colon</a:t>
            </a:r>
            <a:r>
              <a:rPr lang="es-CL" dirty="0"/>
              <a:t>: Hemorragia oculta si antecedente familiar y/o anemia, colonoscopía.</a:t>
            </a:r>
          </a:p>
          <a:p>
            <a:r>
              <a:rPr lang="es-CL" b="1" dirty="0"/>
              <a:t>Cervico-uterino</a:t>
            </a:r>
            <a:r>
              <a:rPr lang="es-CL" dirty="0"/>
              <a:t>: PAP, </a:t>
            </a:r>
            <a:r>
              <a:rPr lang="es-CL" dirty="0" err="1"/>
              <a:t>genotipificación</a:t>
            </a:r>
            <a:r>
              <a:rPr lang="es-CL" dirty="0"/>
              <a:t> VPH 16 y 18.</a:t>
            </a:r>
          </a:p>
        </p:txBody>
      </p:sp>
    </p:spTree>
    <p:extLst>
      <p:ext uri="{BB962C8B-B14F-4D97-AF65-F5344CB8AC3E}">
        <p14:creationId xmlns:p14="http://schemas.microsoft.com/office/powerpoint/2010/main" val="202626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Depresión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30% de prevalencia en mujeres de 45-64 años.</a:t>
            </a:r>
          </a:p>
          <a:p>
            <a:r>
              <a:rPr lang="es-CL" dirty="0"/>
              <a:t>Evaluación sicológica si MRS &gt;= 6 en dominio sicológico.</a:t>
            </a:r>
          </a:p>
          <a:p>
            <a:r>
              <a:rPr lang="es-CL" dirty="0"/>
              <a:t>Preguntas claves: 2 = Depresión; + punto 4 = Depresión mayor.</a:t>
            </a:r>
          </a:p>
          <a:p>
            <a:r>
              <a:rPr lang="es-CL" dirty="0"/>
              <a:t>Derivar siquiatría con THM instalada.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20" y="4177145"/>
            <a:ext cx="5867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4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499</Words>
  <Application>Microsoft Office PowerPoint</Application>
  <PresentationFormat>Panorámica</PresentationFormat>
  <Paragraphs>78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CLIMATERIO</vt:lpstr>
      <vt:lpstr>DEFINICIONES</vt:lpstr>
      <vt:lpstr>Aspectos demográficos</vt:lpstr>
      <vt:lpstr>Conceptos generales</vt:lpstr>
      <vt:lpstr>Objetivos clínicos</vt:lpstr>
      <vt:lpstr>Promoción de estilo de vida saludables</vt:lpstr>
      <vt:lpstr>Sistema cardiovascular</vt:lpstr>
      <vt:lpstr>Cánceres</vt:lpstr>
      <vt:lpstr>Depresión</vt:lpstr>
      <vt:lpstr>Patología musculo articular</vt:lpstr>
      <vt:lpstr>Salud ósea</vt:lpstr>
      <vt:lpstr>Presentación de PowerPoint</vt:lpstr>
      <vt:lpstr>Presentación de PowerPoint</vt:lpstr>
      <vt:lpstr>Factores que modifican los efectos de la THM</vt:lpstr>
      <vt:lpstr>Riesgos de la THM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Interpretación de la escala MRS</vt:lpstr>
      <vt:lpstr>Presentación de PowerPoint</vt:lpstr>
      <vt:lpstr>CANASTA FARMACOLOGICA THR DE APS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CLIMATERIO</dc:title>
  <dc:creator>Cliente</dc:creator>
  <cp:lastModifiedBy>Ana Espinoza</cp:lastModifiedBy>
  <cp:revision>29</cp:revision>
  <dcterms:created xsi:type="dcterms:W3CDTF">2019-06-02T23:35:21Z</dcterms:created>
  <dcterms:modified xsi:type="dcterms:W3CDTF">2019-06-06T21:00:22Z</dcterms:modified>
</cp:coreProperties>
</file>