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handoutMasterIdLst>
    <p:handoutMasterId r:id="rId39"/>
  </p:handoutMasterIdLst>
  <p:sldIdLst>
    <p:sldId id="256" r:id="rId6"/>
    <p:sldId id="297" r:id="rId7"/>
    <p:sldId id="338" r:id="rId8"/>
    <p:sldId id="326" r:id="rId9"/>
    <p:sldId id="339" r:id="rId10"/>
    <p:sldId id="322" r:id="rId11"/>
    <p:sldId id="321" r:id="rId12"/>
    <p:sldId id="308" r:id="rId13"/>
    <p:sldId id="340" r:id="rId14"/>
    <p:sldId id="341" r:id="rId15"/>
    <p:sldId id="327" r:id="rId16"/>
    <p:sldId id="343" r:id="rId17"/>
    <p:sldId id="344" r:id="rId18"/>
    <p:sldId id="323" r:id="rId19"/>
    <p:sldId id="318" r:id="rId20"/>
    <p:sldId id="330" r:id="rId21"/>
    <p:sldId id="345" r:id="rId22"/>
    <p:sldId id="319" r:id="rId23"/>
    <p:sldId id="329" r:id="rId24"/>
    <p:sldId id="346" r:id="rId25"/>
    <p:sldId id="358" r:id="rId26"/>
    <p:sldId id="309" r:id="rId27"/>
    <p:sldId id="348" r:id="rId28"/>
    <p:sldId id="355" r:id="rId29"/>
    <p:sldId id="337" r:id="rId30"/>
    <p:sldId id="347" r:id="rId31"/>
    <p:sldId id="349" r:id="rId32"/>
    <p:sldId id="350" r:id="rId33"/>
    <p:sldId id="353" r:id="rId34"/>
    <p:sldId id="351" r:id="rId35"/>
    <p:sldId id="354" r:id="rId36"/>
    <p:sldId id="352" r:id="rId37"/>
    <p:sldId id="282" r:id="rId38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8" autoAdjust="0"/>
    <p:restoredTop sz="94660"/>
  </p:normalViewPr>
  <p:slideViewPr>
    <p:cSldViewPr snapToGrid="0">
      <p:cViewPr varScale="1">
        <p:scale>
          <a:sx n="90" d="100"/>
          <a:sy n="90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16C33-B9D8-4C3C-B1E7-BEDF1F26C9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3203B5F-3DBF-4A75-968B-C61E48FDF951}">
      <dgm:prSet phldrT="[Texto]"/>
      <dgm:spPr/>
      <dgm:t>
        <a:bodyPr/>
        <a:lstStyle/>
        <a:p>
          <a:pPr algn="ctr"/>
          <a:r>
            <a:rPr lang="es-CL" b="1" dirty="0">
              <a:solidFill>
                <a:schemeClr val="tx1">
                  <a:lumMod val="75000"/>
                  <a:lumOff val="25000"/>
                </a:schemeClr>
              </a:solidFill>
            </a:rPr>
            <a:t>OBJETIVO</a:t>
          </a:r>
        </a:p>
      </dgm:t>
    </dgm:pt>
    <dgm:pt modelId="{880DD9EC-AF94-4C33-ACD5-E87AE6D45AD2}" type="parTrans" cxnId="{B2765C47-8CD7-418F-AE92-9518C49E41BA}">
      <dgm:prSet/>
      <dgm:spPr/>
      <dgm:t>
        <a:bodyPr/>
        <a:lstStyle/>
        <a:p>
          <a:pPr algn="ctr"/>
          <a:endParaRPr lang="es-CL"/>
        </a:p>
      </dgm:t>
    </dgm:pt>
    <dgm:pt modelId="{9CF0CA2E-6FC5-4401-A6AF-6E579F3E6692}" type="sibTrans" cxnId="{B2765C47-8CD7-418F-AE92-9518C49E41BA}">
      <dgm:prSet/>
      <dgm:spPr/>
      <dgm:t>
        <a:bodyPr/>
        <a:lstStyle/>
        <a:p>
          <a:pPr algn="ctr"/>
          <a:endParaRPr lang="es-CL"/>
        </a:p>
      </dgm:t>
    </dgm:pt>
    <dgm:pt modelId="{293E7509-35AE-4D82-8999-46272E27C99A}" type="pres">
      <dgm:prSet presAssocID="{A6B16C33-B9D8-4C3C-B1E7-BEDF1F26C9C3}" presName="outerComposite" presStyleCnt="0">
        <dgm:presLayoutVars>
          <dgm:chMax val="5"/>
          <dgm:dir/>
          <dgm:resizeHandles val="exact"/>
        </dgm:presLayoutVars>
      </dgm:prSet>
      <dgm:spPr/>
    </dgm:pt>
    <dgm:pt modelId="{BEB7C35B-CC17-424D-9975-D489E2E4B581}" type="pres">
      <dgm:prSet presAssocID="{A6B16C33-B9D8-4C3C-B1E7-BEDF1F26C9C3}" presName="dummyMaxCanvas" presStyleCnt="0">
        <dgm:presLayoutVars/>
      </dgm:prSet>
      <dgm:spPr/>
    </dgm:pt>
    <dgm:pt modelId="{A552137F-2560-41B1-9279-ABF3ADDA3FC9}" type="pres">
      <dgm:prSet presAssocID="{A6B16C33-B9D8-4C3C-B1E7-BEDF1F26C9C3}" presName="OneNode_1" presStyleLbl="node1" presStyleIdx="0" presStyleCnt="1" custScaleY="200000" custLinFactNeighborX="-310" custLinFactNeighborY="7263">
        <dgm:presLayoutVars>
          <dgm:bulletEnabled val="1"/>
        </dgm:presLayoutVars>
      </dgm:prSet>
      <dgm:spPr>
        <a:prstGeom prst="downArrow">
          <a:avLst/>
        </a:prstGeom>
      </dgm:spPr>
    </dgm:pt>
  </dgm:ptLst>
  <dgm:cxnLst>
    <dgm:cxn modelId="{B2765C47-8CD7-418F-AE92-9518C49E41BA}" srcId="{A6B16C33-B9D8-4C3C-B1E7-BEDF1F26C9C3}" destId="{A3203B5F-3DBF-4A75-968B-C61E48FDF951}" srcOrd="0" destOrd="0" parTransId="{880DD9EC-AF94-4C33-ACD5-E87AE6D45AD2}" sibTransId="{9CF0CA2E-6FC5-4401-A6AF-6E579F3E6692}"/>
    <dgm:cxn modelId="{2E6DB7AF-4506-4237-88DA-F62B72E6A055}" type="presOf" srcId="{A3203B5F-3DBF-4A75-968B-C61E48FDF951}" destId="{A552137F-2560-41B1-9279-ABF3ADDA3FC9}" srcOrd="0" destOrd="0" presId="urn:microsoft.com/office/officeart/2005/8/layout/vProcess5"/>
    <dgm:cxn modelId="{4EF7A3D7-8D94-44A3-9F79-8722225379A7}" type="presOf" srcId="{A6B16C33-B9D8-4C3C-B1E7-BEDF1F26C9C3}" destId="{293E7509-35AE-4D82-8999-46272E27C99A}" srcOrd="0" destOrd="0" presId="urn:microsoft.com/office/officeart/2005/8/layout/vProcess5"/>
    <dgm:cxn modelId="{BFE1E85D-C47B-4FA4-B56D-A233A42C8BCA}" type="presParOf" srcId="{293E7509-35AE-4D82-8999-46272E27C99A}" destId="{BEB7C35B-CC17-424D-9975-D489E2E4B581}" srcOrd="0" destOrd="0" presId="urn:microsoft.com/office/officeart/2005/8/layout/vProcess5"/>
    <dgm:cxn modelId="{EB02F417-E27B-4384-93EF-8754F4EFEAB0}" type="presParOf" srcId="{293E7509-35AE-4D82-8999-46272E27C99A}" destId="{A552137F-2560-41B1-9279-ABF3ADDA3FC9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4989EA-405E-4C19-94A9-240711E88B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E02A126-7276-46E7-A8AB-4B5287BB1B07}">
      <dgm:prSet phldrT="[Texto]" custT="1"/>
      <dgm:spPr/>
      <dgm:t>
        <a:bodyPr/>
        <a:lstStyle/>
        <a:p>
          <a:pPr algn="just"/>
          <a:r>
            <a:rPr lang="es-CL" sz="2400" dirty="0"/>
            <a:t>El término de la beca, implica la obligación de efectuar </a:t>
          </a:r>
          <a:r>
            <a:rPr lang="es-CL" sz="2400" b="1" dirty="0"/>
            <a:t>fase asistencial </a:t>
          </a:r>
          <a:r>
            <a:rPr lang="es-CL" sz="2400" dirty="0"/>
            <a:t>(sin interrupción), En cualquier establecimiento que determine la Subsecretaría de Redes Asistenciales o el Director de Servicio.</a:t>
          </a:r>
        </a:p>
      </dgm:t>
    </dgm:pt>
    <dgm:pt modelId="{96E46DA5-50AC-4264-BDDB-243CCDA75422}" type="parTrans" cxnId="{8996E3CB-C287-43C9-9754-78CCBFBAEF47}">
      <dgm:prSet/>
      <dgm:spPr/>
      <dgm:t>
        <a:bodyPr/>
        <a:lstStyle/>
        <a:p>
          <a:endParaRPr lang="es-CL" sz="2400"/>
        </a:p>
      </dgm:t>
    </dgm:pt>
    <dgm:pt modelId="{5A21849D-D3D7-4116-9522-D3C75CFA141F}" type="sibTrans" cxnId="{8996E3CB-C287-43C9-9754-78CCBFBAEF47}">
      <dgm:prSet/>
      <dgm:spPr/>
      <dgm:t>
        <a:bodyPr/>
        <a:lstStyle/>
        <a:p>
          <a:endParaRPr lang="es-CL" sz="2400"/>
        </a:p>
      </dgm:t>
    </dgm:pt>
    <dgm:pt modelId="{201F686A-D8CA-4907-8ED1-0EB08ADE45F1}">
      <dgm:prSet phldrT="[Texto]" custT="1"/>
      <dgm:spPr/>
      <dgm:t>
        <a:bodyPr/>
        <a:lstStyle/>
        <a:p>
          <a:endParaRPr lang="es-CL" sz="2400" dirty="0"/>
        </a:p>
      </dgm:t>
    </dgm:pt>
    <dgm:pt modelId="{A31F4762-56F1-4386-91E7-B3B767C83591}" type="parTrans" cxnId="{1C5C181E-F8DA-4AF2-9A13-98EF52A6BF1B}">
      <dgm:prSet/>
      <dgm:spPr/>
      <dgm:t>
        <a:bodyPr/>
        <a:lstStyle/>
        <a:p>
          <a:endParaRPr lang="es-CL" sz="2400"/>
        </a:p>
      </dgm:t>
    </dgm:pt>
    <dgm:pt modelId="{8956CA8C-DB0D-4419-9593-A7EECC637AD4}" type="sibTrans" cxnId="{1C5C181E-F8DA-4AF2-9A13-98EF52A6BF1B}">
      <dgm:prSet/>
      <dgm:spPr/>
      <dgm:t>
        <a:bodyPr/>
        <a:lstStyle/>
        <a:p>
          <a:endParaRPr lang="es-CL" sz="2400"/>
        </a:p>
      </dgm:t>
    </dgm:pt>
    <dgm:pt modelId="{8838D216-CA84-457C-AC42-6AD9DF8B5364}">
      <dgm:prSet phldrT="[Texto]" custT="1"/>
      <dgm:spPr/>
      <dgm:t>
        <a:bodyPr/>
        <a:lstStyle/>
        <a:p>
          <a:pPr algn="just"/>
          <a:r>
            <a:rPr lang="es-CL" sz="2400" dirty="0"/>
            <a:t>Corresponde al doble del tiempo de duración de la beca. Excepcionalmente puede ser menor, debiendo quedar establecido en las Bases del Concurso.</a:t>
          </a:r>
        </a:p>
      </dgm:t>
    </dgm:pt>
    <dgm:pt modelId="{0B8E3B63-8F99-4A4B-B60E-ABBDFFC07719}" type="parTrans" cxnId="{0E2AB30F-BC89-406E-A135-B882B076D2C6}">
      <dgm:prSet/>
      <dgm:spPr/>
      <dgm:t>
        <a:bodyPr/>
        <a:lstStyle/>
        <a:p>
          <a:endParaRPr lang="es-CL" sz="2400"/>
        </a:p>
      </dgm:t>
    </dgm:pt>
    <dgm:pt modelId="{625CBFB7-77E4-4E5B-81D6-D371AFE7A6DA}" type="sibTrans" cxnId="{0E2AB30F-BC89-406E-A135-B882B076D2C6}">
      <dgm:prSet/>
      <dgm:spPr/>
      <dgm:t>
        <a:bodyPr/>
        <a:lstStyle/>
        <a:p>
          <a:endParaRPr lang="es-CL" sz="2400"/>
        </a:p>
      </dgm:t>
    </dgm:pt>
    <dgm:pt modelId="{DF5CC282-13CD-42B0-802D-F6773B5F908C}">
      <dgm:prSet phldrT="[Texto]" custT="1"/>
      <dgm:spPr/>
      <dgm:t>
        <a:bodyPr/>
        <a:lstStyle/>
        <a:p>
          <a:endParaRPr lang="es-CL" sz="2400" dirty="0"/>
        </a:p>
      </dgm:t>
    </dgm:pt>
    <dgm:pt modelId="{4B4DD297-2425-49A2-BB17-D25496235E9F}" type="parTrans" cxnId="{C40DCB36-8A94-4D2A-A18A-88CC6541847B}">
      <dgm:prSet/>
      <dgm:spPr/>
      <dgm:t>
        <a:bodyPr/>
        <a:lstStyle/>
        <a:p>
          <a:endParaRPr lang="es-CL" sz="2400"/>
        </a:p>
      </dgm:t>
    </dgm:pt>
    <dgm:pt modelId="{F7E82942-668B-41D5-B699-55C39E5577D6}" type="sibTrans" cxnId="{C40DCB36-8A94-4D2A-A18A-88CC6541847B}">
      <dgm:prSet/>
      <dgm:spPr/>
      <dgm:t>
        <a:bodyPr/>
        <a:lstStyle/>
        <a:p>
          <a:endParaRPr lang="es-CL" sz="2400"/>
        </a:p>
      </dgm:t>
    </dgm:pt>
    <dgm:pt modelId="{130CEA54-FCF6-41AD-A422-EEA72382C788}">
      <dgm:prSet phldrT="[Texto]" custT="1"/>
      <dgm:spPr/>
      <dgm:t>
        <a:bodyPr/>
        <a:lstStyle/>
        <a:p>
          <a:pPr algn="just"/>
          <a:r>
            <a:rPr lang="es-CL" sz="2400" dirty="0"/>
            <a:t>El PAO se cumple en calidad de funcionario (NO BECARIO).</a:t>
          </a:r>
        </a:p>
      </dgm:t>
    </dgm:pt>
    <dgm:pt modelId="{A51F4C83-82F9-4F1B-A24E-A68C17573C76}" type="parTrans" cxnId="{BE5DD130-AB82-47A6-B898-E4743888AC7E}">
      <dgm:prSet/>
      <dgm:spPr/>
      <dgm:t>
        <a:bodyPr/>
        <a:lstStyle/>
        <a:p>
          <a:endParaRPr lang="es-CL" sz="2400"/>
        </a:p>
      </dgm:t>
    </dgm:pt>
    <dgm:pt modelId="{824305FE-2402-435E-8FD9-DA4A2DED97AB}" type="sibTrans" cxnId="{BE5DD130-AB82-47A6-B898-E4743888AC7E}">
      <dgm:prSet/>
      <dgm:spPr/>
      <dgm:t>
        <a:bodyPr/>
        <a:lstStyle/>
        <a:p>
          <a:endParaRPr lang="es-CL" sz="2400"/>
        </a:p>
      </dgm:t>
    </dgm:pt>
    <dgm:pt modelId="{2B939623-2998-46AA-A005-DFFECA8B1A02}" type="pres">
      <dgm:prSet presAssocID="{5C4989EA-405E-4C19-94A9-240711E88BAF}" presName="linear" presStyleCnt="0">
        <dgm:presLayoutVars>
          <dgm:animLvl val="lvl"/>
          <dgm:resizeHandles val="exact"/>
        </dgm:presLayoutVars>
      </dgm:prSet>
      <dgm:spPr/>
    </dgm:pt>
    <dgm:pt modelId="{4A409014-478C-4E52-8C6F-AAD29EC85D34}" type="pres">
      <dgm:prSet presAssocID="{0E02A126-7276-46E7-A8AB-4B5287BB1B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75A422-C502-4F7D-A400-96D0742AFB9B}" type="pres">
      <dgm:prSet presAssocID="{0E02A126-7276-46E7-A8AB-4B5287BB1B07}" presName="childText" presStyleLbl="revTx" presStyleIdx="0" presStyleCnt="2">
        <dgm:presLayoutVars>
          <dgm:bulletEnabled val="1"/>
        </dgm:presLayoutVars>
      </dgm:prSet>
      <dgm:spPr/>
    </dgm:pt>
    <dgm:pt modelId="{4D63127D-96A6-4750-AD24-6AB4B37EA821}" type="pres">
      <dgm:prSet presAssocID="{8838D216-CA84-457C-AC42-6AD9DF8B5364}" presName="parentText" presStyleLbl="node1" presStyleIdx="1" presStyleCnt="3" custLinFactNeighborY="-43916">
        <dgm:presLayoutVars>
          <dgm:chMax val="0"/>
          <dgm:bulletEnabled val="1"/>
        </dgm:presLayoutVars>
      </dgm:prSet>
      <dgm:spPr/>
    </dgm:pt>
    <dgm:pt modelId="{B77014A5-4AED-4259-8A12-A73382D28212}" type="pres">
      <dgm:prSet presAssocID="{8838D216-CA84-457C-AC42-6AD9DF8B5364}" presName="childText" presStyleLbl="revTx" presStyleIdx="1" presStyleCnt="2">
        <dgm:presLayoutVars>
          <dgm:bulletEnabled val="1"/>
        </dgm:presLayoutVars>
      </dgm:prSet>
      <dgm:spPr/>
    </dgm:pt>
    <dgm:pt modelId="{93222AD4-1F5C-465B-87A1-7D3545B6F6E8}" type="pres">
      <dgm:prSet presAssocID="{130CEA54-FCF6-41AD-A422-EEA72382C788}" presName="parentText" presStyleLbl="node1" presStyleIdx="2" presStyleCnt="3" custLinFactNeighborY="-86836">
        <dgm:presLayoutVars>
          <dgm:chMax val="0"/>
          <dgm:bulletEnabled val="1"/>
        </dgm:presLayoutVars>
      </dgm:prSet>
      <dgm:spPr/>
    </dgm:pt>
  </dgm:ptLst>
  <dgm:cxnLst>
    <dgm:cxn modelId="{4827BF01-08CD-4802-8FFE-44443D180464}" type="presOf" srcId="{0E02A126-7276-46E7-A8AB-4B5287BB1B07}" destId="{4A409014-478C-4E52-8C6F-AAD29EC85D34}" srcOrd="0" destOrd="0" presId="urn:microsoft.com/office/officeart/2005/8/layout/vList2"/>
    <dgm:cxn modelId="{0E2AB30F-BC89-406E-A135-B882B076D2C6}" srcId="{5C4989EA-405E-4C19-94A9-240711E88BAF}" destId="{8838D216-CA84-457C-AC42-6AD9DF8B5364}" srcOrd="1" destOrd="0" parTransId="{0B8E3B63-8F99-4A4B-B60E-ABBDFFC07719}" sibTransId="{625CBFB7-77E4-4E5B-81D6-D371AFE7A6DA}"/>
    <dgm:cxn modelId="{9609ED12-4EA9-414F-BE3A-28D813806162}" type="presOf" srcId="{130CEA54-FCF6-41AD-A422-EEA72382C788}" destId="{93222AD4-1F5C-465B-87A1-7D3545B6F6E8}" srcOrd="0" destOrd="0" presId="urn:microsoft.com/office/officeart/2005/8/layout/vList2"/>
    <dgm:cxn modelId="{1C5C181E-F8DA-4AF2-9A13-98EF52A6BF1B}" srcId="{0E02A126-7276-46E7-A8AB-4B5287BB1B07}" destId="{201F686A-D8CA-4907-8ED1-0EB08ADE45F1}" srcOrd="0" destOrd="0" parTransId="{A31F4762-56F1-4386-91E7-B3B767C83591}" sibTransId="{8956CA8C-DB0D-4419-9593-A7EECC637AD4}"/>
    <dgm:cxn modelId="{7086F525-C228-4977-B773-0631CDED8ED3}" type="presOf" srcId="{201F686A-D8CA-4907-8ED1-0EB08ADE45F1}" destId="{9475A422-C502-4F7D-A400-96D0742AFB9B}" srcOrd="0" destOrd="0" presId="urn:microsoft.com/office/officeart/2005/8/layout/vList2"/>
    <dgm:cxn modelId="{BE5DD130-AB82-47A6-B898-E4743888AC7E}" srcId="{5C4989EA-405E-4C19-94A9-240711E88BAF}" destId="{130CEA54-FCF6-41AD-A422-EEA72382C788}" srcOrd="2" destOrd="0" parTransId="{A51F4C83-82F9-4F1B-A24E-A68C17573C76}" sibTransId="{824305FE-2402-435E-8FD9-DA4A2DED97AB}"/>
    <dgm:cxn modelId="{C40DCB36-8A94-4D2A-A18A-88CC6541847B}" srcId="{8838D216-CA84-457C-AC42-6AD9DF8B5364}" destId="{DF5CC282-13CD-42B0-802D-F6773B5F908C}" srcOrd="0" destOrd="0" parTransId="{4B4DD297-2425-49A2-BB17-D25496235E9F}" sibTransId="{F7E82942-668B-41D5-B699-55C39E5577D6}"/>
    <dgm:cxn modelId="{CCB3B761-C58A-453F-B844-549160C0BCC9}" type="presOf" srcId="{5C4989EA-405E-4C19-94A9-240711E88BAF}" destId="{2B939623-2998-46AA-A005-DFFECA8B1A02}" srcOrd="0" destOrd="0" presId="urn:microsoft.com/office/officeart/2005/8/layout/vList2"/>
    <dgm:cxn modelId="{F5EF1982-31B6-4FC6-ACA4-90F4CC1C683C}" type="presOf" srcId="{DF5CC282-13CD-42B0-802D-F6773B5F908C}" destId="{B77014A5-4AED-4259-8A12-A73382D28212}" srcOrd="0" destOrd="0" presId="urn:microsoft.com/office/officeart/2005/8/layout/vList2"/>
    <dgm:cxn modelId="{8996E3CB-C287-43C9-9754-78CCBFBAEF47}" srcId="{5C4989EA-405E-4C19-94A9-240711E88BAF}" destId="{0E02A126-7276-46E7-A8AB-4B5287BB1B07}" srcOrd="0" destOrd="0" parTransId="{96E46DA5-50AC-4264-BDDB-243CCDA75422}" sibTransId="{5A21849D-D3D7-4116-9522-D3C75CFA141F}"/>
    <dgm:cxn modelId="{703343CD-965B-44D9-B485-A497975892CB}" type="presOf" srcId="{8838D216-CA84-457C-AC42-6AD9DF8B5364}" destId="{4D63127D-96A6-4750-AD24-6AB4B37EA821}" srcOrd="0" destOrd="0" presId="urn:microsoft.com/office/officeart/2005/8/layout/vList2"/>
    <dgm:cxn modelId="{55E06A09-7004-4FE5-A81B-4F5DFA74BFFF}" type="presParOf" srcId="{2B939623-2998-46AA-A005-DFFECA8B1A02}" destId="{4A409014-478C-4E52-8C6F-AAD29EC85D34}" srcOrd="0" destOrd="0" presId="urn:microsoft.com/office/officeart/2005/8/layout/vList2"/>
    <dgm:cxn modelId="{9CEE07EA-A171-40DE-9BAF-BE418B68DCC8}" type="presParOf" srcId="{2B939623-2998-46AA-A005-DFFECA8B1A02}" destId="{9475A422-C502-4F7D-A400-96D0742AFB9B}" srcOrd="1" destOrd="0" presId="urn:microsoft.com/office/officeart/2005/8/layout/vList2"/>
    <dgm:cxn modelId="{7A080F6B-124D-4161-9A2B-7BCFA70CB4B0}" type="presParOf" srcId="{2B939623-2998-46AA-A005-DFFECA8B1A02}" destId="{4D63127D-96A6-4750-AD24-6AB4B37EA821}" srcOrd="2" destOrd="0" presId="urn:microsoft.com/office/officeart/2005/8/layout/vList2"/>
    <dgm:cxn modelId="{323A3F43-633B-4BC4-8EAD-84B6831F450D}" type="presParOf" srcId="{2B939623-2998-46AA-A005-DFFECA8B1A02}" destId="{B77014A5-4AED-4259-8A12-A73382D28212}" srcOrd="3" destOrd="0" presId="urn:microsoft.com/office/officeart/2005/8/layout/vList2"/>
    <dgm:cxn modelId="{4D9EC246-8249-48F8-8370-D37B60CEB034}" type="presParOf" srcId="{2B939623-2998-46AA-A005-DFFECA8B1A02}" destId="{93222AD4-1F5C-465B-87A1-7D3545B6F6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4989EA-405E-4C19-94A9-240711E88B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E02A126-7276-46E7-A8AB-4B5287BB1B07}">
      <dgm:prSet phldrT="[Texto]" custT="1"/>
      <dgm:spPr/>
      <dgm:t>
        <a:bodyPr/>
        <a:lstStyle/>
        <a:p>
          <a:pPr algn="just"/>
          <a:r>
            <a:rPr lang="es-CL" sz="2400" dirty="0"/>
            <a:t>Jornada completa. Excepcionalmente puede reducirse hasta 22 </a:t>
          </a:r>
          <a:r>
            <a:rPr lang="es-CL" sz="2400" dirty="0" err="1"/>
            <a:t>hrs</a:t>
          </a:r>
          <a:r>
            <a:rPr lang="es-CL" sz="2400" dirty="0"/>
            <a:t>., cuando asuma otro cargo público o la DSS lo determine, a petición del profesional, extendiéndose por el tiempo proporcional restante.</a:t>
          </a:r>
        </a:p>
      </dgm:t>
    </dgm:pt>
    <dgm:pt modelId="{96E46DA5-50AC-4264-BDDB-243CCDA75422}" type="parTrans" cxnId="{8996E3CB-C287-43C9-9754-78CCBFBAEF47}">
      <dgm:prSet/>
      <dgm:spPr/>
      <dgm:t>
        <a:bodyPr/>
        <a:lstStyle/>
        <a:p>
          <a:endParaRPr lang="es-CL"/>
        </a:p>
      </dgm:t>
    </dgm:pt>
    <dgm:pt modelId="{5A21849D-D3D7-4116-9522-D3C75CFA141F}" type="sibTrans" cxnId="{8996E3CB-C287-43C9-9754-78CCBFBAEF47}">
      <dgm:prSet/>
      <dgm:spPr/>
      <dgm:t>
        <a:bodyPr/>
        <a:lstStyle/>
        <a:p>
          <a:endParaRPr lang="es-CL"/>
        </a:p>
      </dgm:t>
    </dgm:pt>
    <dgm:pt modelId="{201F686A-D8CA-4907-8ED1-0EB08ADE45F1}">
      <dgm:prSet phldrT="[Texto]"/>
      <dgm:spPr/>
      <dgm:t>
        <a:bodyPr/>
        <a:lstStyle/>
        <a:p>
          <a:endParaRPr lang="es-CL" dirty="0"/>
        </a:p>
      </dgm:t>
    </dgm:pt>
    <dgm:pt modelId="{A31F4762-56F1-4386-91E7-B3B767C83591}" type="parTrans" cxnId="{1C5C181E-F8DA-4AF2-9A13-98EF52A6BF1B}">
      <dgm:prSet/>
      <dgm:spPr/>
      <dgm:t>
        <a:bodyPr/>
        <a:lstStyle/>
        <a:p>
          <a:endParaRPr lang="es-CL"/>
        </a:p>
      </dgm:t>
    </dgm:pt>
    <dgm:pt modelId="{8956CA8C-DB0D-4419-9593-A7EECC637AD4}" type="sibTrans" cxnId="{1C5C181E-F8DA-4AF2-9A13-98EF52A6BF1B}">
      <dgm:prSet/>
      <dgm:spPr/>
      <dgm:t>
        <a:bodyPr/>
        <a:lstStyle/>
        <a:p>
          <a:endParaRPr lang="es-CL"/>
        </a:p>
      </dgm:t>
    </dgm:pt>
    <dgm:pt modelId="{3EE1DBED-310A-45E6-BBBA-2DC1BE54D2AD}">
      <dgm:prSet custT="1"/>
      <dgm:spPr/>
      <dgm:t>
        <a:bodyPr/>
        <a:lstStyle/>
        <a:p>
          <a:r>
            <a:rPr lang="es-CL" sz="2400" dirty="0"/>
            <a:t>No puede haber discontinuidad entre el inicio de la Beca y el término del PAO.</a:t>
          </a:r>
        </a:p>
      </dgm:t>
    </dgm:pt>
    <dgm:pt modelId="{152E7238-66A5-4600-B0D9-BE88729D91C5}" type="parTrans" cxnId="{E774298E-5715-4C84-95D3-560FCA3FBD4D}">
      <dgm:prSet/>
      <dgm:spPr/>
      <dgm:t>
        <a:bodyPr/>
        <a:lstStyle/>
        <a:p>
          <a:endParaRPr lang="es-CL"/>
        </a:p>
      </dgm:t>
    </dgm:pt>
    <dgm:pt modelId="{5ED672F9-CA08-461D-8CCC-E2C2747537EF}" type="sibTrans" cxnId="{E774298E-5715-4C84-95D3-560FCA3FBD4D}">
      <dgm:prSet/>
      <dgm:spPr/>
      <dgm:t>
        <a:bodyPr/>
        <a:lstStyle/>
        <a:p>
          <a:endParaRPr lang="es-CL"/>
        </a:p>
      </dgm:t>
    </dgm:pt>
    <dgm:pt modelId="{C59A040E-0A4B-4339-B7E6-FDC278E6400A}">
      <dgm:prSet custT="1"/>
      <dgm:spPr/>
      <dgm:t>
        <a:bodyPr/>
        <a:lstStyle/>
        <a:p>
          <a:r>
            <a:rPr lang="es-CL" sz="2400" dirty="0"/>
            <a:t>La interrupción, solo puede ser autorizada por la Subsecretaría de Redes o por el Director de Servicio, siempre que el interesado acredite razones de fuerza mayor.</a:t>
          </a:r>
        </a:p>
      </dgm:t>
    </dgm:pt>
    <dgm:pt modelId="{2D36DAFB-6761-4EE2-A8F3-462CB4F547AD}" type="parTrans" cxnId="{361E263D-03AA-4DE1-9DD7-A2933A6F9E8A}">
      <dgm:prSet/>
      <dgm:spPr/>
      <dgm:t>
        <a:bodyPr/>
        <a:lstStyle/>
        <a:p>
          <a:endParaRPr lang="es-CL"/>
        </a:p>
      </dgm:t>
    </dgm:pt>
    <dgm:pt modelId="{D1C412D7-C8D1-41A7-BDD6-CDB236A374EA}" type="sibTrans" cxnId="{361E263D-03AA-4DE1-9DD7-A2933A6F9E8A}">
      <dgm:prSet/>
      <dgm:spPr/>
      <dgm:t>
        <a:bodyPr/>
        <a:lstStyle/>
        <a:p>
          <a:endParaRPr lang="es-CL"/>
        </a:p>
      </dgm:t>
    </dgm:pt>
    <dgm:pt modelId="{A4C6C6D4-A4E3-4919-AD37-02E6A2AC1ED1}">
      <dgm:prSet custT="1"/>
      <dgm:spPr/>
      <dgm:t>
        <a:bodyPr/>
        <a:lstStyle/>
        <a:p>
          <a:r>
            <a:rPr lang="es-CL" sz="2400" dirty="0"/>
            <a:t>Los profesionales tienen derecho a solicitar Permisos Sin Goce de Remuneraciones. Este tiempo, no computa para el PAO. Se debe extender el PAO, por el periodo correspondiente y modificar la Escritura Pública.</a:t>
          </a:r>
        </a:p>
      </dgm:t>
    </dgm:pt>
    <dgm:pt modelId="{E0524AEC-ADF3-4536-AF19-9FA9270FCFBB}" type="parTrans" cxnId="{781B6CF6-4224-47BB-BA13-F251B972841D}">
      <dgm:prSet/>
      <dgm:spPr/>
      <dgm:t>
        <a:bodyPr/>
        <a:lstStyle/>
        <a:p>
          <a:endParaRPr lang="es-CL"/>
        </a:p>
      </dgm:t>
    </dgm:pt>
    <dgm:pt modelId="{BA615E83-0A2A-4F0C-B257-16B62DC9EF8B}" type="sibTrans" cxnId="{781B6CF6-4224-47BB-BA13-F251B972841D}">
      <dgm:prSet/>
      <dgm:spPr/>
      <dgm:t>
        <a:bodyPr/>
        <a:lstStyle/>
        <a:p>
          <a:endParaRPr lang="es-CL"/>
        </a:p>
      </dgm:t>
    </dgm:pt>
    <dgm:pt modelId="{2B939623-2998-46AA-A005-DFFECA8B1A02}" type="pres">
      <dgm:prSet presAssocID="{5C4989EA-405E-4C19-94A9-240711E88BAF}" presName="linear" presStyleCnt="0">
        <dgm:presLayoutVars>
          <dgm:animLvl val="lvl"/>
          <dgm:resizeHandles val="exact"/>
        </dgm:presLayoutVars>
      </dgm:prSet>
      <dgm:spPr/>
    </dgm:pt>
    <dgm:pt modelId="{4A409014-478C-4E52-8C6F-AAD29EC85D34}" type="pres">
      <dgm:prSet presAssocID="{0E02A126-7276-46E7-A8AB-4B5287BB1B07}" presName="parentText" presStyleLbl="node1" presStyleIdx="0" presStyleCnt="4" custLinFactY="-5422" custLinFactNeighborX="206" custLinFactNeighborY="-100000">
        <dgm:presLayoutVars>
          <dgm:chMax val="0"/>
          <dgm:bulletEnabled val="1"/>
        </dgm:presLayoutVars>
      </dgm:prSet>
      <dgm:spPr/>
    </dgm:pt>
    <dgm:pt modelId="{9475A422-C502-4F7D-A400-96D0742AFB9B}" type="pres">
      <dgm:prSet presAssocID="{0E02A126-7276-46E7-A8AB-4B5287BB1B07}" presName="childText" presStyleLbl="revTx" presStyleIdx="0" presStyleCnt="1">
        <dgm:presLayoutVars>
          <dgm:bulletEnabled val="1"/>
        </dgm:presLayoutVars>
      </dgm:prSet>
      <dgm:spPr/>
    </dgm:pt>
    <dgm:pt modelId="{239324D2-15AC-416F-8454-F8AE2C9B1812}" type="pres">
      <dgm:prSet presAssocID="{3EE1DBED-310A-45E6-BBBA-2DC1BE54D2AD}" presName="parentText" presStyleLbl="node1" presStyleIdx="1" presStyleCnt="4" custScaleY="70890" custLinFactY="-38894" custLinFactNeighborX="103" custLinFactNeighborY="-100000">
        <dgm:presLayoutVars>
          <dgm:chMax val="0"/>
          <dgm:bulletEnabled val="1"/>
        </dgm:presLayoutVars>
      </dgm:prSet>
      <dgm:spPr/>
    </dgm:pt>
    <dgm:pt modelId="{556C0F8B-8144-483D-A8DF-93E105788D2E}" type="pres">
      <dgm:prSet presAssocID="{5ED672F9-CA08-461D-8CCC-E2C2747537EF}" presName="spacer" presStyleCnt="0"/>
      <dgm:spPr/>
    </dgm:pt>
    <dgm:pt modelId="{D1A4AD6B-C680-41B0-B386-484F5D83F698}" type="pres">
      <dgm:prSet presAssocID="{C59A040E-0A4B-4339-B7E6-FDC278E6400A}" presName="parentText" presStyleLbl="node1" presStyleIdx="2" presStyleCnt="4" custScaleY="81701" custLinFactY="-37140" custLinFactNeighborY="-100000">
        <dgm:presLayoutVars>
          <dgm:chMax val="0"/>
          <dgm:bulletEnabled val="1"/>
        </dgm:presLayoutVars>
      </dgm:prSet>
      <dgm:spPr/>
    </dgm:pt>
    <dgm:pt modelId="{A2841757-260E-47BC-9A62-383B45D53619}" type="pres">
      <dgm:prSet presAssocID="{D1C412D7-C8D1-41A7-BDD6-CDB236A374EA}" presName="spacer" presStyleCnt="0"/>
      <dgm:spPr/>
    </dgm:pt>
    <dgm:pt modelId="{E6C9A8D2-F7ED-4213-8C30-304BCC142C45}" type="pres">
      <dgm:prSet presAssocID="{A4C6C6D4-A4E3-4919-AD37-02E6A2AC1ED1}" presName="parentText" presStyleLbl="node1" presStyleIdx="3" presStyleCnt="4" custScaleY="81947" custLinFactY="-33958" custLinFactNeighborY="-100000">
        <dgm:presLayoutVars>
          <dgm:chMax val="0"/>
          <dgm:bulletEnabled val="1"/>
        </dgm:presLayoutVars>
      </dgm:prSet>
      <dgm:spPr/>
    </dgm:pt>
  </dgm:ptLst>
  <dgm:cxnLst>
    <dgm:cxn modelId="{998AB417-7CE9-4267-BA0A-DDA719A0FD8E}" type="presOf" srcId="{201F686A-D8CA-4907-8ED1-0EB08ADE45F1}" destId="{9475A422-C502-4F7D-A400-96D0742AFB9B}" srcOrd="0" destOrd="0" presId="urn:microsoft.com/office/officeart/2005/8/layout/vList2"/>
    <dgm:cxn modelId="{338ABC1C-6E97-417A-A34D-BED94301D6DC}" type="presOf" srcId="{C59A040E-0A4B-4339-B7E6-FDC278E6400A}" destId="{D1A4AD6B-C680-41B0-B386-484F5D83F698}" srcOrd="0" destOrd="0" presId="urn:microsoft.com/office/officeart/2005/8/layout/vList2"/>
    <dgm:cxn modelId="{1C5C181E-F8DA-4AF2-9A13-98EF52A6BF1B}" srcId="{0E02A126-7276-46E7-A8AB-4B5287BB1B07}" destId="{201F686A-D8CA-4907-8ED1-0EB08ADE45F1}" srcOrd="0" destOrd="0" parTransId="{A31F4762-56F1-4386-91E7-B3B767C83591}" sibTransId="{8956CA8C-DB0D-4419-9593-A7EECC637AD4}"/>
    <dgm:cxn modelId="{361E263D-03AA-4DE1-9DD7-A2933A6F9E8A}" srcId="{5C4989EA-405E-4C19-94A9-240711E88BAF}" destId="{C59A040E-0A4B-4339-B7E6-FDC278E6400A}" srcOrd="2" destOrd="0" parTransId="{2D36DAFB-6761-4EE2-A8F3-462CB4F547AD}" sibTransId="{D1C412D7-C8D1-41A7-BDD6-CDB236A374EA}"/>
    <dgm:cxn modelId="{E774298E-5715-4C84-95D3-560FCA3FBD4D}" srcId="{5C4989EA-405E-4C19-94A9-240711E88BAF}" destId="{3EE1DBED-310A-45E6-BBBA-2DC1BE54D2AD}" srcOrd="1" destOrd="0" parTransId="{152E7238-66A5-4600-B0D9-BE88729D91C5}" sibTransId="{5ED672F9-CA08-461D-8CCC-E2C2747537EF}"/>
    <dgm:cxn modelId="{FCCBEE9C-9B94-4B37-939A-18B2DECE9880}" type="presOf" srcId="{5C4989EA-405E-4C19-94A9-240711E88BAF}" destId="{2B939623-2998-46AA-A005-DFFECA8B1A02}" srcOrd="0" destOrd="0" presId="urn:microsoft.com/office/officeart/2005/8/layout/vList2"/>
    <dgm:cxn modelId="{AF45C3A3-0197-468C-997D-924770C114EB}" type="presOf" srcId="{A4C6C6D4-A4E3-4919-AD37-02E6A2AC1ED1}" destId="{E6C9A8D2-F7ED-4213-8C30-304BCC142C45}" srcOrd="0" destOrd="0" presId="urn:microsoft.com/office/officeart/2005/8/layout/vList2"/>
    <dgm:cxn modelId="{943CE5B4-75C5-4062-9674-2065D8CA4809}" type="presOf" srcId="{0E02A126-7276-46E7-A8AB-4B5287BB1B07}" destId="{4A409014-478C-4E52-8C6F-AAD29EC85D34}" srcOrd="0" destOrd="0" presId="urn:microsoft.com/office/officeart/2005/8/layout/vList2"/>
    <dgm:cxn modelId="{8996E3CB-C287-43C9-9754-78CCBFBAEF47}" srcId="{5C4989EA-405E-4C19-94A9-240711E88BAF}" destId="{0E02A126-7276-46E7-A8AB-4B5287BB1B07}" srcOrd="0" destOrd="0" parTransId="{96E46DA5-50AC-4264-BDDB-243CCDA75422}" sibTransId="{5A21849D-D3D7-4116-9522-D3C75CFA141F}"/>
    <dgm:cxn modelId="{8BCC0CD6-DE0A-49D3-BCF5-F76CA79627BB}" type="presOf" srcId="{3EE1DBED-310A-45E6-BBBA-2DC1BE54D2AD}" destId="{239324D2-15AC-416F-8454-F8AE2C9B1812}" srcOrd="0" destOrd="0" presId="urn:microsoft.com/office/officeart/2005/8/layout/vList2"/>
    <dgm:cxn modelId="{781B6CF6-4224-47BB-BA13-F251B972841D}" srcId="{5C4989EA-405E-4C19-94A9-240711E88BAF}" destId="{A4C6C6D4-A4E3-4919-AD37-02E6A2AC1ED1}" srcOrd="3" destOrd="0" parTransId="{E0524AEC-ADF3-4536-AF19-9FA9270FCFBB}" sibTransId="{BA615E83-0A2A-4F0C-B257-16B62DC9EF8B}"/>
    <dgm:cxn modelId="{181ACE75-54E3-4B97-91D6-F7A9369FDE3B}" type="presParOf" srcId="{2B939623-2998-46AA-A005-DFFECA8B1A02}" destId="{4A409014-478C-4E52-8C6F-AAD29EC85D34}" srcOrd="0" destOrd="0" presId="urn:microsoft.com/office/officeart/2005/8/layout/vList2"/>
    <dgm:cxn modelId="{7739A7B5-9BD9-409D-8CF2-82E6EA921343}" type="presParOf" srcId="{2B939623-2998-46AA-A005-DFFECA8B1A02}" destId="{9475A422-C502-4F7D-A400-96D0742AFB9B}" srcOrd="1" destOrd="0" presId="urn:microsoft.com/office/officeart/2005/8/layout/vList2"/>
    <dgm:cxn modelId="{FDDE8EB5-A4B2-4709-A1EE-2F8C3C343E47}" type="presParOf" srcId="{2B939623-2998-46AA-A005-DFFECA8B1A02}" destId="{239324D2-15AC-416F-8454-F8AE2C9B1812}" srcOrd="2" destOrd="0" presId="urn:microsoft.com/office/officeart/2005/8/layout/vList2"/>
    <dgm:cxn modelId="{EABB705B-AB80-4006-87A6-0FBAC1936431}" type="presParOf" srcId="{2B939623-2998-46AA-A005-DFFECA8B1A02}" destId="{556C0F8B-8144-483D-A8DF-93E105788D2E}" srcOrd="3" destOrd="0" presId="urn:microsoft.com/office/officeart/2005/8/layout/vList2"/>
    <dgm:cxn modelId="{4EBED2BA-4872-469F-9AF7-4459D00F665A}" type="presParOf" srcId="{2B939623-2998-46AA-A005-DFFECA8B1A02}" destId="{D1A4AD6B-C680-41B0-B386-484F5D83F698}" srcOrd="4" destOrd="0" presId="urn:microsoft.com/office/officeart/2005/8/layout/vList2"/>
    <dgm:cxn modelId="{F2317A64-554D-438E-A9A6-8B67A687CC23}" type="presParOf" srcId="{2B939623-2998-46AA-A005-DFFECA8B1A02}" destId="{A2841757-260E-47BC-9A62-383B45D53619}" srcOrd="5" destOrd="0" presId="urn:microsoft.com/office/officeart/2005/8/layout/vList2"/>
    <dgm:cxn modelId="{B5E2D878-931E-4440-8E32-5FAD9CA3E677}" type="presParOf" srcId="{2B939623-2998-46AA-A005-DFFECA8B1A02}" destId="{E6C9A8D2-F7ED-4213-8C30-304BCC142C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4989EA-405E-4C19-94A9-240711E88B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E02A126-7276-46E7-A8AB-4B5287BB1B07}">
      <dgm:prSet phldrT="[Texto]" custT="1"/>
      <dgm:spPr/>
      <dgm:t>
        <a:bodyPr/>
        <a:lstStyle/>
        <a:p>
          <a:pPr algn="just"/>
          <a:r>
            <a:rPr lang="es-CL" sz="2400" dirty="0"/>
            <a:t>Todos los profesionales que se encuentre cumpliendo PAO, pueden solicitar traslado a otro Servicio de Salud. </a:t>
          </a:r>
        </a:p>
      </dgm:t>
    </dgm:pt>
    <dgm:pt modelId="{96E46DA5-50AC-4264-BDDB-243CCDA75422}" type="parTrans" cxnId="{8996E3CB-C287-43C9-9754-78CCBFBAEF47}">
      <dgm:prSet/>
      <dgm:spPr/>
      <dgm:t>
        <a:bodyPr/>
        <a:lstStyle/>
        <a:p>
          <a:endParaRPr lang="es-CL"/>
        </a:p>
      </dgm:t>
    </dgm:pt>
    <dgm:pt modelId="{5A21849D-D3D7-4116-9522-D3C75CFA141F}" type="sibTrans" cxnId="{8996E3CB-C287-43C9-9754-78CCBFBAEF47}">
      <dgm:prSet/>
      <dgm:spPr/>
      <dgm:t>
        <a:bodyPr/>
        <a:lstStyle/>
        <a:p>
          <a:endParaRPr lang="es-CL"/>
        </a:p>
      </dgm:t>
    </dgm:pt>
    <dgm:pt modelId="{201F686A-D8CA-4907-8ED1-0EB08ADE45F1}">
      <dgm:prSet phldrT="[Texto]"/>
      <dgm:spPr/>
      <dgm:t>
        <a:bodyPr/>
        <a:lstStyle/>
        <a:p>
          <a:pPr algn="l"/>
          <a:r>
            <a:rPr lang="es-CL" dirty="0"/>
            <a:t>IMPORTANTE!</a:t>
          </a:r>
        </a:p>
      </dgm:t>
    </dgm:pt>
    <dgm:pt modelId="{A31F4762-56F1-4386-91E7-B3B767C83591}" type="parTrans" cxnId="{1C5C181E-F8DA-4AF2-9A13-98EF52A6BF1B}">
      <dgm:prSet/>
      <dgm:spPr/>
      <dgm:t>
        <a:bodyPr/>
        <a:lstStyle/>
        <a:p>
          <a:endParaRPr lang="es-CL"/>
        </a:p>
      </dgm:t>
    </dgm:pt>
    <dgm:pt modelId="{8956CA8C-DB0D-4419-9593-A7EECC637AD4}" type="sibTrans" cxnId="{1C5C181E-F8DA-4AF2-9A13-98EF52A6BF1B}">
      <dgm:prSet/>
      <dgm:spPr/>
      <dgm:t>
        <a:bodyPr/>
        <a:lstStyle/>
        <a:p>
          <a:endParaRPr lang="es-CL"/>
        </a:p>
      </dgm:t>
    </dgm:pt>
    <dgm:pt modelId="{2B26ECD5-7A3E-447B-975D-918BF63AAE62}">
      <dgm:prSet custT="1"/>
      <dgm:spPr>
        <a:solidFill>
          <a:srgbClr val="C00000"/>
        </a:solidFill>
      </dgm:spPr>
      <dgm:t>
        <a:bodyPr/>
        <a:lstStyle/>
        <a:p>
          <a:pPr algn="just"/>
          <a:r>
            <a:rPr lang="es-CL" sz="2800" dirty="0"/>
            <a:t>La facultad para autorizar Rebajas en Jornadas Semanales, Interrupciones o Traslados a otros Servicios de Salud, la tiene el/la </a:t>
          </a:r>
          <a:r>
            <a:rPr lang="es-CL" sz="2800" b="1" dirty="0"/>
            <a:t>Director/a de Servicio de Salud.</a:t>
          </a:r>
        </a:p>
      </dgm:t>
    </dgm:pt>
    <dgm:pt modelId="{1190F901-19D3-4C84-975F-F10A8124CF73}" type="parTrans" cxnId="{6DAE3B32-F7EF-4438-8B0E-5D6D96459B07}">
      <dgm:prSet/>
      <dgm:spPr/>
      <dgm:t>
        <a:bodyPr/>
        <a:lstStyle/>
        <a:p>
          <a:endParaRPr lang="es-CL"/>
        </a:p>
      </dgm:t>
    </dgm:pt>
    <dgm:pt modelId="{058BD662-C3E4-4DC6-96CF-8E0352CE3319}" type="sibTrans" cxnId="{6DAE3B32-F7EF-4438-8B0E-5D6D96459B07}">
      <dgm:prSet/>
      <dgm:spPr/>
      <dgm:t>
        <a:bodyPr/>
        <a:lstStyle/>
        <a:p>
          <a:endParaRPr lang="es-CL"/>
        </a:p>
      </dgm:t>
    </dgm:pt>
    <dgm:pt modelId="{2B939623-2998-46AA-A005-DFFECA8B1A02}" type="pres">
      <dgm:prSet presAssocID="{5C4989EA-405E-4C19-94A9-240711E88BAF}" presName="linear" presStyleCnt="0">
        <dgm:presLayoutVars>
          <dgm:animLvl val="lvl"/>
          <dgm:resizeHandles val="exact"/>
        </dgm:presLayoutVars>
      </dgm:prSet>
      <dgm:spPr/>
    </dgm:pt>
    <dgm:pt modelId="{4A409014-478C-4E52-8C6F-AAD29EC85D34}" type="pres">
      <dgm:prSet presAssocID="{0E02A126-7276-46E7-A8AB-4B5287BB1B07}" presName="parentText" presStyleLbl="node1" presStyleIdx="0" presStyleCnt="2" custLinFactY="-5422" custLinFactNeighborX="206" custLinFactNeighborY="-100000">
        <dgm:presLayoutVars>
          <dgm:chMax val="0"/>
          <dgm:bulletEnabled val="1"/>
        </dgm:presLayoutVars>
      </dgm:prSet>
      <dgm:spPr/>
    </dgm:pt>
    <dgm:pt modelId="{9475A422-C502-4F7D-A400-96D0742AFB9B}" type="pres">
      <dgm:prSet presAssocID="{0E02A126-7276-46E7-A8AB-4B5287BB1B07}" presName="childText" presStyleLbl="revTx" presStyleIdx="0" presStyleCnt="1">
        <dgm:presLayoutVars>
          <dgm:bulletEnabled val="1"/>
        </dgm:presLayoutVars>
      </dgm:prSet>
      <dgm:spPr/>
    </dgm:pt>
    <dgm:pt modelId="{4D02936F-9808-4311-B41D-3334D3329421}" type="pres">
      <dgm:prSet presAssocID="{2B26ECD5-7A3E-447B-975D-918BF63AAE62}" presName="parentText" presStyleLbl="node1" presStyleIdx="1" presStyleCnt="2" custLinFactNeighborX="575" custLinFactNeighborY="-24022">
        <dgm:presLayoutVars>
          <dgm:chMax val="0"/>
          <dgm:bulletEnabled val="1"/>
        </dgm:presLayoutVars>
      </dgm:prSet>
      <dgm:spPr/>
    </dgm:pt>
  </dgm:ptLst>
  <dgm:cxnLst>
    <dgm:cxn modelId="{1C5C181E-F8DA-4AF2-9A13-98EF52A6BF1B}" srcId="{0E02A126-7276-46E7-A8AB-4B5287BB1B07}" destId="{201F686A-D8CA-4907-8ED1-0EB08ADE45F1}" srcOrd="0" destOrd="0" parTransId="{A31F4762-56F1-4386-91E7-B3B767C83591}" sibTransId="{8956CA8C-DB0D-4419-9593-A7EECC637AD4}"/>
    <dgm:cxn modelId="{6DAE3B32-F7EF-4438-8B0E-5D6D96459B07}" srcId="{5C4989EA-405E-4C19-94A9-240711E88BAF}" destId="{2B26ECD5-7A3E-447B-975D-918BF63AAE62}" srcOrd="1" destOrd="0" parTransId="{1190F901-19D3-4C84-975F-F10A8124CF73}" sibTransId="{058BD662-C3E4-4DC6-96CF-8E0352CE3319}"/>
    <dgm:cxn modelId="{FF507346-447D-4FD1-BB2B-D5412CB3B528}" type="presOf" srcId="{5C4989EA-405E-4C19-94A9-240711E88BAF}" destId="{2B939623-2998-46AA-A005-DFFECA8B1A02}" srcOrd="0" destOrd="0" presId="urn:microsoft.com/office/officeart/2005/8/layout/vList2"/>
    <dgm:cxn modelId="{A19FE0C0-0EDD-47C4-A201-A83C927EC7CB}" type="presOf" srcId="{2B26ECD5-7A3E-447B-975D-918BF63AAE62}" destId="{4D02936F-9808-4311-B41D-3334D3329421}" srcOrd="0" destOrd="0" presId="urn:microsoft.com/office/officeart/2005/8/layout/vList2"/>
    <dgm:cxn modelId="{8996E3CB-C287-43C9-9754-78CCBFBAEF47}" srcId="{5C4989EA-405E-4C19-94A9-240711E88BAF}" destId="{0E02A126-7276-46E7-A8AB-4B5287BB1B07}" srcOrd="0" destOrd="0" parTransId="{96E46DA5-50AC-4264-BDDB-243CCDA75422}" sibTransId="{5A21849D-D3D7-4116-9522-D3C75CFA141F}"/>
    <dgm:cxn modelId="{13EDD4EC-6E67-4E5E-AC87-CA0B1380A8C8}" type="presOf" srcId="{0E02A126-7276-46E7-A8AB-4B5287BB1B07}" destId="{4A409014-478C-4E52-8C6F-AAD29EC85D34}" srcOrd="0" destOrd="0" presId="urn:microsoft.com/office/officeart/2005/8/layout/vList2"/>
    <dgm:cxn modelId="{D257EFFD-D87D-4846-9A5C-D08BFD029942}" type="presOf" srcId="{201F686A-D8CA-4907-8ED1-0EB08ADE45F1}" destId="{9475A422-C502-4F7D-A400-96D0742AFB9B}" srcOrd="0" destOrd="0" presId="urn:microsoft.com/office/officeart/2005/8/layout/vList2"/>
    <dgm:cxn modelId="{25A5CE4E-9413-433E-AEA3-69EEF0E5E102}" type="presParOf" srcId="{2B939623-2998-46AA-A005-DFFECA8B1A02}" destId="{4A409014-478C-4E52-8C6F-AAD29EC85D34}" srcOrd="0" destOrd="0" presId="urn:microsoft.com/office/officeart/2005/8/layout/vList2"/>
    <dgm:cxn modelId="{84F8B351-E4E5-4B9B-96A2-56BCAA5197E0}" type="presParOf" srcId="{2B939623-2998-46AA-A005-DFFECA8B1A02}" destId="{9475A422-C502-4F7D-A400-96D0742AFB9B}" srcOrd="1" destOrd="0" presId="urn:microsoft.com/office/officeart/2005/8/layout/vList2"/>
    <dgm:cxn modelId="{EC976C02-EDF3-4A57-BBFB-ED7E425D90F6}" type="presParOf" srcId="{2B939623-2998-46AA-A005-DFFECA8B1A02}" destId="{4D02936F-9808-4311-B41D-3334D33294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725C64-EC56-41F0-8F82-16A620D949A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A373F68-D0AD-48F6-9A2A-3DDBC2F60264}">
      <dgm:prSet phldrT="[Texto]" custT="1"/>
      <dgm:spPr/>
      <dgm:t>
        <a:bodyPr/>
        <a:lstStyle/>
        <a:p>
          <a:pPr algn="ctr"/>
          <a:r>
            <a:rPr lang="es-CL" sz="2400" dirty="0"/>
            <a:t>TIEMPO SERVIDO EN LA BECA</a:t>
          </a:r>
        </a:p>
      </dgm:t>
    </dgm:pt>
    <dgm:pt modelId="{B879138C-AD70-4E03-B3CB-245C867DC0B6}" type="parTrans" cxnId="{09121BB6-D273-4A1E-AE2B-7C6E4DBB3E85}">
      <dgm:prSet/>
      <dgm:spPr/>
      <dgm:t>
        <a:bodyPr/>
        <a:lstStyle/>
        <a:p>
          <a:endParaRPr lang="es-CL"/>
        </a:p>
      </dgm:t>
    </dgm:pt>
    <dgm:pt modelId="{A19AB5D9-95C5-4E07-821B-574F7D545F6C}" type="sibTrans" cxnId="{09121BB6-D273-4A1E-AE2B-7C6E4DBB3E85}">
      <dgm:prSet/>
      <dgm:spPr/>
      <dgm:t>
        <a:bodyPr/>
        <a:lstStyle/>
        <a:p>
          <a:endParaRPr lang="es-CL"/>
        </a:p>
      </dgm:t>
    </dgm:pt>
    <dgm:pt modelId="{D996FC0C-8AFB-4F74-ABEC-EB72D338A2F6}">
      <dgm:prSet phldrT="[Texto]" custT="1"/>
      <dgm:spPr/>
      <dgm:t>
        <a:bodyPr/>
        <a:lstStyle/>
        <a:p>
          <a:pPr algn="ctr"/>
          <a:r>
            <a:rPr lang="es-CL" sz="2400" dirty="0"/>
            <a:t>CERTIFICADO DE ESPECIALISTA</a:t>
          </a:r>
        </a:p>
      </dgm:t>
    </dgm:pt>
    <dgm:pt modelId="{E4CF6F2E-20E8-4A70-BC53-987210BA9945}" type="parTrans" cxnId="{7C7DA579-664F-4D86-907E-41340054BADA}">
      <dgm:prSet/>
      <dgm:spPr/>
      <dgm:t>
        <a:bodyPr/>
        <a:lstStyle/>
        <a:p>
          <a:endParaRPr lang="es-CL"/>
        </a:p>
      </dgm:t>
    </dgm:pt>
    <dgm:pt modelId="{56DCC8B8-9B1A-4125-9EDC-66D9B7B31DC2}" type="sibTrans" cxnId="{7C7DA579-664F-4D86-907E-41340054BADA}">
      <dgm:prSet/>
      <dgm:spPr/>
      <dgm:t>
        <a:bodyPr/>
        <a:lstStyle/>
        <a:p>
          <a:endParaRPr lang="es-CL"/>
        </a:p>
      </dgm:t>
    </dgm:pt>
    <dgm:pt modelId="{FA02C0BF-C1DB-4184-B150-788CE4BA6DFF}">
      <dgm:prSet phldrT="[Texto]" custT="1"/>
      <dgm:spPr/>
      <dgm:t>
        <a:bodyPr/>
        <a:lstStyle/>
        <a:p>
          <a:pPr algn="ctr"/>
          <a:r>
            <a:rPr lang="es-CL" sz="2400" dirty="0"/>
            <a:t>SE RECONOCE TRIENIO</a:t>
          </a:r>
        </a:p>
      </dgm:t>
    </dgm:pt>
    <dgm:pt modelId="{2CB0EC59-3626-402C-90E1-8F68F290D10B}" type="parTrans" cxnId="{48540F1B-14E4-4870-BBC1-CEFD81391B85}">
      <dgm:prSet/>
      <dgm:spPr/>
      <dgm:t>
        <a:bodyPr/>
        <a:lstStyle/>
        <a:p>
          <a:endParaRPr lang="es-CL"/>
        </a:p>
      </dgm:t>
    </dgm:pt>
    <dgm:pt modelId="{298EE9ED-257F-4565-9825-D09F616064D0}" type="sibTrans" cxnId="{48540F1B-14E4-4870-BBC1-CEFD81391B85}">
      <dgm:prSet/>
      <dgm:spPr/>
      <dgm:t>
        <a:bodyPr/>
        <a:lstStyle/>
        <a:p>
          <a:endParaRPr lang="es-CL"/>
        </a:p>
      </dgm:t>
    </dgm:pt>
    <dgm:pt modelId="{42BA913C-1C2D-4882-8CD5-B29D4A677C80}" type="pres">
      <dgm:prSet presAssocID="{00725C64-EC56-41F0-8F82-16A620D949AF}" presName="outerComposite" presStyleCnt="0">
        <dgm:presLayoutVars>
          <dgm:chMax val="5"/>
          <dgm:dir/>
          <dgm:resizeHandles val="exact"/>
        </dgm:presLayoutVars>
      </dgm:prSet>
      <dgm:spPr/>
    </dgm:pt>
    <dgm:pt modelId="{16D91126-9A04-4264-A7CC-E6430C58F641}" type="pres">
      <dgm:prSet presAssocID="{00725C64-EC56-41F0-8F82-16A620D949AF}" presName="dummyMaxCanvas" presStyleCnt="0">
        <dgm:presLayoutVars/>
      </dgm:prSet>
      <dgm:spPr/>
    </dgm:pt>
    <dgm:pt modelId="{3AEDD760-4AD8-4120-A426-6C3F9B97E8DD}" type="pres">
      <dgm:prSet presAssocID="{00725C64-EC56-41F0-8F82-16A620D949AF}" presName="ThreeNodes_1" presStyleLbl="node1" presStyleIdx="0" presStyleCnt="3">
        <dgm:presLayoutVars>
          <dgm:bulletEnabled val="1"/>
        </dgm:presLayoutVars>
      </dgm:prSet>
      <dgm:spPr/>
    </dgm:pt>
    <dgm:pt modelId="{644AAEDA-C67D-4361-AE51-56C9DE29D5B0}" type="pres">
      <dgm:prSet presAssocID="{00725C64-EC56-41F0-8F82-16A620D949AF}" presName="ThreeNodes_2" presStyleLbl="node1" presStyleIdx="1" presStyleCnt="3">
        <dgm:presLayoutVars>
          <dgm:bulletEnabled val="1"/>
        </dgm:presLayoutVars>
      </dgm:prSet>
      <dgm:spPr/>
    </dgm:pt>
    <dgm:pt modelId="{B679B272-EF8D-4887-892D-9F79DEC09039}" type="pres">
      <dgm:prSet presAssocID="{00725C64-EC56-41F0-8F82-16A620D949AF}" presName="ThreeNodes_3" presStyleLbl="node1" presStyleIdx="2" presStyleCnt="3">
        <dgm:presLayoutVars>
          <dgm:bulletEnabled val="1"/>
        </dgm:presLayoutVars>
      </dgm:prSet>
      <dgm:spPr/>
    </dgm:pt>
    <dgm:pt modelId="{1E2925D0-508A-429C-A678-0E414CFA45E2}" type="pres">
      <dgm:prSet presAssocID="{00725C64-EC56-41F0-8F82-16A620D949AF}" presName="ThreeConn_1-2" presStyleLbl="fgAccFollowNode1" presStyleIdx="0" presStyleCnt="2">
        <dgm:presLayoutVars>
          <dgm:bulletEnabled val="1"/>
        </dgm:presLayoutVars>
      </dgm:prSet>
      <dgm:spPr/>
    </dgm:pt>
    <dgm:pt modelId="{237802CC-0C00-497B-A188-642F8181D3C5}" type="pres">
      <dgm:prSet presAssocID="{00725C64-EC56-41F0-8F82-16A620D949AF}" presName="ThreeConn_2-3" presStyleLbl="fgAccFollowNode1" presStyleIdx="1" presStyleCnt="2">
        <dgm:presLayoutVars>
          <dgm:bulletEnabled val="1"/>
        </dgm:presLayoutVars>
      </dgm:prSet>
      <dgm:spPr/>
    </dgm:pt>
    <dgm:pt modelId="{2D37BB6F-8632-48D6-913E-13B61FD454DC}" type="pres">
      <dgm:prSet presAssocID="{00725C64-EC56-41F0-8F82-16A620D949AF}" presName="ThreeNodes_1_text" presStyleLbl="node1" presStyleIdx="2" presStyleCnt="3">
        <dgm:presLayoutVars>
          <dgm:bulletEnabled val="1"/>
        </dgm:presLayoutVars>
      </dgm:prSet>
      <dgm:spPr/>
    </dgm:pt>
    <dgm:pt modelId="{4FAE44ED-3B29-456E-906D-3F158AAD5D95}" type="pres">
      <dgm:prSet presAssocID="{00725C64-EC56-41F0-8F82-16A620D949AF}" presName="ThreeNodes_2_text" presStyleLbl="node1" presStyleIdx="2" presStyleCnt="3">
        <dgm:presLayoutVars>
          <dgm:bulletEnabled val="1"/>
        </dgm:presLayoutVars>
      </dgm:prSet>
      <dgm:spPr/>
    </dgm:pt>
    <dgm:pt modelId="{33B6ADA5-5F33-47BB-8FD0-339B5629A3F3}" type="pres">
      <dgm:prSet presAssocID="{00725C64-EC56-41F0-8F82-16A620D949A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8540F1B-14E4-4870-BBC1-CEFD81391B85}" srcId="{00725C64-EC56-41F0-8F82-16A620D949AF}" destId="{FA02C0BF-C1DB-4184-B150-788CE4BA6DFF}" srcOrd="2" destOrd="0" parTransId="{2CB0EC59-3626-402C-90E1-8F68F290D10B}" sibTransId="{298EE9ED-257F-4565-9825-D09F616064D0}"/>
    <dgm:cxn modelId="{971A8D69-9D15-49A4-8846-50E7F61B29C9}" type="presOf" srcId="{D996FC0C-8AFB-4F74-ABEC-EB72D338A2F6}" destId="{4FAE44ED-3B29-456E-906D-3F158AAD5D95}" srcOrd="1" destOrd="0" presId="urn:microsoft.com/office/officeart/2005/8/layout/vProcess5"/>
    <dgm:cxn modelId="{9F8DC169-3494-43E3-AF04-FF5455D1991B}" type="presOf" srcId="{FA02C0BF-C1DB-4184-B150-788CE4BA6DFF}" destId="{33B6ADA5-5F33-47BB-8FD0-339B5629A3F3}" srcOrd="1" destOrd="0" presId="urn:microsoft.com/office/officeart/2005/8/layout/vProcess5"/>
    <dgm:cxn modelId="{7C7DA579-664F-4D86-907E-41340054BADA}" srcId="{00725C64-EC56-41F0-8F82-16A620D949AF}" destId="{D996FC0C-8AFB-4F74-ABEC-EB72D338A2F6}" srcOrd="1" destOrd="0" parTransId="{E4CF6F2E-20E8-4A70-BC53-987210BA9945}" sibTransId="{56DCC8B8-9B1A-4125-9EDC-66D9B7B31DC2}"/>
    <dgm:cxn modelId="{9F49817E-4C39-4737-83F4-FD6E3C81051D}" type="presOf" srcId="{AA373F68-D0AD-48F6-9A2A-3DDBC2F60264}" destId="{2D37BB6F-8632-48D6-913E-13B61FD454DC}" srcOrd="1" destOrd="0" presId="urn:microsoft.com/office/officeart/2005/8/layout/vProcess5"/>
    <dgm:cxn modelId="{D97C9683-0055-46CC-9734-AD9DC4F8A2E2}" type="presOf" srcId="{56DCC8B8-9B1A-4125-9EDC-66D9B7B31DC2}" destId="{237802CC-0C00-497B-A188-642F8181D3C5}" srcOrd="0" destOrd="0" presId="urn:microsoft.com/office/officeart/2005/8/layout/vProcess5"/>
    <dgm:cxn modelId="{001033AC-1934-4A6C-8307-7CAF14AB3FCF}" type="presOf" srcId="{D996FC0C-8AFB-4F74-ABEC-EB72D338A2F6}" destId="{644AAEDA-C67D-4361-AE51-56C9DE29D5B0}" srcOrd="0" destOrd="0" presId="urn:microsoft.com/office/officeart/2005/8/layout/vProcess5"/>
    <dgm:cxn modelId="{09121BB6-D273-4A1E-AE2B-7C6E4DBB3E85}" srcId="{00725C64-EC56-41F0-8F82-16A620D949AF}" destId="{AA373F68-D0AD-48F6-9A2A-3DDBC2F60264}" srcOrd="0" destOrd="0" parTransId="{B879138C-AD70-4E03-B3CB-245C867DC0B6}" sibTransId="{A19AB5D9-95C5-4E07-821B-574F7D545F6C}"/>
    <dgm:cxn modelId="{358722BD-0501-4888-9A14-70FAC0390A14}" type="presOf" srcId="{00725C64-EC56-41F0-8F82-16A620D949AF}" destId="{42BA913C-1C2D-4882-8CD5-B29D4A677C80}" srcOrd="0" destOrd="0" presId="urn:microsoft.com/office/officeart/2005/8/layout/vProcess5"/>
    <dgm:cxn modelId="{AD8915CD-06CD-4CDF-B580-548818CFDD0A}" type="presOf" srcId="{FA02C0BF-C1DB-4184-B150-788CE4BA6DFF}" destId="{B679B272-EF8D-4887-892D-9F79DEC09039}" srcOrd="0" destOrd="0" presId="urn:microsoft.com/office/officeart/2005/8/layout/vProcess5"/>
    <dgm:cxn modelId="{1B2E51D9-04FB-4113-BE0F-81E2FE1D224A}" type="presOf" srcId="{A19AB5D9-95C5-4E07-821B-574F7D545F6C}" destId="{1E2925D0-508A-429C-A678-0E414CFA45E2}" srcOrd="0" destOrd="0" presId="urn:microsoft.com/office/officeart/2005/8/layout/vProcess5"/>
    <dgm:cxn modelId="{6D5B87FD-E6B8-4FE1-8C40-8D57D7BCD8AC}" type="presOf" srcId="{AA373F68-D0AD-48F6-9A2A-3DDBC2F60264}" destId="{3AEDD760-4AD8-4120-A426-6C3F9B97E8DD}" srcOrd="0" destOrd="0" presId="urn:microsoft.com/office/officeart/2005/8/layout/vProcess5"/>
    <dgm:cxn modelId="{95A34F4F-9323-490F-B9AB-A918760F72B6}" type="presParOf" srcId="{42BA913C-1C2D-4882-8CD5-B29D4A677C80}" destId="{16D91126-9A04-4264-A7CC-E6430C58F641}" srcOrd="0" destOrd="0" presId="urn:microsoft.com/office/officeart/2005/8/layout/vProcess5"/>
    <dgm:cxn modelId="{EC59183D-FBCF-4878-AB9B-D574E30C22EA}" type="presParOf" srcId="{42BA913C-1C2D-4882-8CD5-B29D4A677C80}" destId="{3AEDD760-4AD8-4120-A426-6C3F9B97E8DD}" srcOrd="1" destOrd="0" presId="urn:microsoft.com/office/officeart/2005/8/layout/vProcess5"/>
    <dgm:cxn modelId="{9D8BEBDC-47C1-4C03-9AA7-00BE986835BA}" type="presParOf" srcId="{42BA913C-1C2D-4882-8CD5-B29D4A677C80}" destId="{644AAEDA-C67D-4361-AE51-56C9DE29D5B0}" srcOrd="2" destOrd="0" presId="urn:microsoft.com/office/officeart/2005/8/layout/vProcess5"/>
    <dgm:cxn modelId="{4446E38B-FD5F-4A8A-A76B-E2B944B3940B}" type="presParOf" srcId="{42BA913C-1C2D-4882-8CD5-B29D4A677C80}" destId="{B679B272-EF8D-4887-892D-9F79DEC09039}" srcOrd="3" destOrd="0" presId="urn:microsoft.com/office/officeart/2005/8/layout/vProcess5"/>
    <dgm:cxn modelId="{91B31166-9CF0-4884-B916-29B470441B22}" type="presParOf" srcId="{42BA913C-1C2D-4882-8CD5-B29D4A677C80}" destId="{1E2925D0-508A-429C-A678-0E414CFA45E2}" srcOrd="4" destOrd="0" presId="urn:microsoft.com/office/officeart/2005/8/layout/vProcess5"/>
    <dgm:cxn modelId="{DC6F766B-FD33-4822-9D97-C2D516E03B0A}" type="presParOf" srcId="{42BA913C-1C2D-4882-8CD5-B29D4A677C80}" destId="{237802CC-0C00-497B-A188-642F8181D3C5}" srcOrd="5" destOrd="0" presId="urn:microsoft.com/office/officeart/2005/8/layout/vProcess5"/>
    <dgm:cxn modelId="{F8CB2BD8-376A-49E6-B476-C7C5C43EBB68}" type="presParOf" srcId="{42BA913C-1C2D-4882-8CD5-B29D4A677C80}" destId="{2D37BB6F-8632-48D6-913E-13B61FD454DC}" srcOrd="6" destOrd="0" presId="urn:microsoft.com/office/officeart/2005/8/layout/vProcess5"/>
    <dgm:cxn modelId="{1E24FE98-740F-4672-B3EA-80A0354D1B07}" type="presParOf" srcId="{42BA913C-1C2D-4882-8CD5-B29D4A677C80}" destId="{4FAE44ED-3B29-456E-906D-3F158AAD5D95}" srcOrd="7" destOrd="0" presId="urn:microsoft.com/office/officeart/2005/8/layout/vProcess5"/>
    <dgm:cxn modelId="{9E5BAA94-7D8C-4699-B44C-1A6ADDE55BB8}" type="presParOf" srcId="{42BA913C-1C2D-4882-8CD5-B29D4A677C80}" destId="{33B6ADA5-5F33-47BB-8FD0-339B5629A3F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9AB79E-8D96-46B6-96CC-894899E6397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D20879A-1E9D-4308-BECE-3271D4644CEF}">
      <dgm:prSet phldrT="[Texto]" custT="1"/>
      <dgm:spPr/>
      <dgm:t>
        <a:bodyPr/>
        <a:lstStyle/>
        <a:p>
          <a:r>
            <a:rPr lang="es-CL" sz="1400" dirty="0"/>
            <a:t>Especialistas </a:t>
          </a:r>
        </a:p>
        <a:p>
          <a:r>
            <a:rPr lang="es-CL" sz="1400" dirty="0"/>
            <a:t>(Etapa de Destinación y Formación o Etapa de Planta Superior)</a:t>
          </a:r>
        </a:p>
      </dgm:t>
    </dgm:pt>
    <dgm:pt modelId="{29E405BB-DD1A-42A8-9B89-3CB739B02D3E}" type="parTrans" cxnId="{EFB0C059-2ADF-4B23-B28C-D1F52EADD27C}">
      <dgm:prSet/>
      <dgm:spPr/>
      <dgm:t>
        <a:bodyPr/>
        <a:lstStyle/>
        <a:p>
          <a:endParaRPr lang="es-CL"/>
        </a:p>
      </dgm:t>
    </dgm:pt>
    <dgm:pt modelId="{53E10633-26B7-4F78-9315-6BE31660EAF5}" type="sibTrans" cxnId="{EFB0C059-2ADF-4B23-B28C-D1F52EADD27C}">
      <dgm:prSet/>
      <dgm:spPr/>
      <dgm:t>
        <a:bodyPr/>
        <a:lstStyle/>
        <a:p>
          <a:endParaRPr lang="es-CL"/>
        </a:p>
      </dgm:t>
    </dgm:pt>
    <dgm:pt modelId="{1114A2AE-D08B-4E7E-ABA8-8C79EA58CBAC}">
      <dgm:prSet phldrT="[Texto]" custT="1"/>
      <dgm:spPr/>
      <dgm:t>
        <a:bodyPr/>
        <a:lstStyle/>
        <a:p>
          <a:r>
            <a:rPr lang="es-CL" sz="1600" dirty="0"/>
            <a:t>Registro Superintendencia de Salud</a:t>
          </a:r>
        </a:p>
      </dgm:t>
    </dgm:pt>
    <dgm:pt modelId="{65005837-6343-472B-BE66-1CD29F4E7870}" type="parTrans" cxnId="{01E51809-492C-4047-A203-06F9A42A4F15}">
      <dgm:prSet/>
      <dgm:spPr/>
      <dgm:t>
        <a:bodyPr/>
        <a:lstStyle/>
        <a:p>
          <a:endParaRPr lang="es-CL"/>
        </a:p>
      </dgm:t>
    </dgm:pt>
    <dgm:pt modelId="{B1092E09-63C6-473E-9F45-B913AAF8C121}" type="sibTrans" cxnId="{01E51809-492C-4047-A203-06F9A42A4F15}">
      <dgm:prSet/>
      <dgm:spPr/>
      <dgm:t>
        <a:bodyPr/>
        <a:lstStyle/>
        <a:p>
          <a:endParaRPr lang="es-CL"/>
        </a:p>
      </dgm:t>
    </dgm:pt>
    <dgm:pt modelId="{0A773118-869C-42DE-A029-27EB9412D2E8}" type="pres">
      <dgm:prSet presAssocID="{A99AB79E-8D96-46B6-96CC-894899E63972}" presName="CompostProcess" presStyleCnt="0">
        <dgm:presLayoutVars>
          <dgm:dir/>
          <dgm:resizeHandles val="exact"/>
        </dgm:presLayoutVars>
      </dgm:prSet>
      <dgm:spPr/>
    </dgm:pt>
    <dgm:pt modelId="{A8782F50-6E16-4FF6-A859-8E4BB94CC1E7}" type="pres">
      <dgm:prSet presAssocID="{A99AB79E-8D96-46B6-96CC-894899E63972}" presName="arrow" presStyleLbl="bgShp" presStyleIdx="0" presStyleCnt="1" custLinFactNeighborX="-23730" custLinFactNeighborY="4405"/>
      <dgm:spPr/>
    </dgm:pt>
    <dgm:pt modelId="{86B65868-1D96-492F-8C6C-2D0CB2709CCD}" type="pres">
      <dgm:prSet presAssocID="{A99AB79E-8D96-46B6-96CC-894899E63972}" presName="linearProcess" presStyleCnt="0"/>
      <dgm:spPr/>
    </dgm:pt>
    <dgm:pt modelId="{42ED3C49-F198-42EE-92B8-E09A1880C921}" type="pres">
      <dgm:prSet presAssocID="{7D20879A-1E9D-4308-BECE-3271D4644CEF}" presName="textNode" presStyleLbl="node1" presStyleIdx="0" presStyleCnt="2" custScaleX="68812" custScaleY="67889" custLinFactX="-48730" custLinFactNeighborX="-100000" custLinFactNeighborY="-596">
        <dgm:presLayoutVars>
          <dgm:bulletEnabled val="1"/>
        </dgm:presLayoutVars>
      </dgm:prSet>
      <dgm:spPr/>
    </dgm:pt>
    <dgm:pt modelId="{0F36FF98-E85F-43BC-BD74-95B4E77D4A16}" type="pres">
      <dgm:prSet presAssocID="{53E10633-26B7-4F78-9315-6BE31660EAF5}" presName="sibTrans" presStyleCnt="0"/>
      <dgm:spPr/>
    </dgm:pt>
    <dgm:pt modelId="{BD0C583A-3EF4-43AE-AD6C-D45D52891C39}" type="pres">
      <dgm:prSet presAssocID="{1114A2AE-D08B-4E7E-ABA8-8C79EA58CBAC}" presName="textNode" presStyleLbl="node1" presStyleIdx="1" presStyleCnt="2" custScaleX="61104" custScaleY="83053" custLinFactX="-46830" custLinFactNeighborX="-100000" custLinFactNeighborY="3443">
        <dgm:presLayoutVars>
          <dgm:bulletEnabled val="1"/>
        </dgm:presLayoutVars>
      </dgm:prSet>
      <dgm:spPr/>
    </dgm:pt>
  </dgm:ptLst>
  <dgm:cxnLst>
    <dgm:cxn modelId="{01E51809-492C-4047-A203-06F9A42A4F15}" srcId="{A99AB79E-8D96-46B6-96CC-894899E63972}" destId="{1114A2AE-D08B-4E7E-ABA8-8C79EA58CBAC}" srcOrd="1" destOrd="0" parTransId="{65005837-6343-472B-BE66-1CD29F4E7870}" sibTransId="{B1092E09-63C6-473E-9F45-B913AAF8C121}"/>
    <dgm:cxn modelId="{EC0E2053-8C73-42E3-85F2-8458FF936E60}" type="presOf" srcId="{1114A2AE-D08B-4E7E-ABA8-8C79EA58CBAC}" destId="{BD0C583A-3EF4-43AE-AD6C-D45D52891C39}" srcOrd="0" destOrd="0" presId="urn:microsoft.com/office/officeart/2005/8/layout/hProcess9"/>
    <dgm:cxn modelId="{EFB0C059-2ADF-4B23-B28C-D1F52EADD27C}" srcId="{A99AB79E-8D96-46B6-96CC-894899E63972}" destId="{7D20879A-1E9D-4308-BECE-3271D4644CEF}" srcOrd="0" destOrd="0" parTransId="{29E405BB-DD1A-42A8-9B89-3CB739B02D3E}" sibTransId="{53E10633-26B7-4F78-9315-6BE31660EAF5}"/>
    <dgm:cxn modelId="{BF4FFBAE-F698-4009-85C2-1061F21F7055}" type="presOf" srcId="{7D20879A-1E9D-4308-BECE-3271D4644CEF}" destId="{42ED3C49-F198-42EE-92B8-E09A1880C921}" srcOrd="0" destOrd="0" presId="urn:microsoft.com/office/officeart/2005/8/layout/hProcess9"/>
    <dgm:cxn modelId="{65D33FBE-FDAB-478A-9DD7-106B600C3BD9}" type="presOf" srcId="{A99AB79E-8D96-46B6-96CC-894899E63972}" destId="{0A773118-869C-42DE-A029-27EB9412D2E8}" srcOrd="0" destOrd="0" presId="urn:microsoft.com/office/officeart/2005/8/layout/hProcess9"/>
    <dgm:cxn modelId="{58F4B6E6-EE7F-4044-A85C-A80C386DFF4B}" type="presParOf" srcId="{0A773118-869C-42DE-A029-27EB9412D2E8}" destId="{A8782F50-6E16-4FF6-A859-8E4BB94CC1E7}" srcOrd="0" destOrd="0" presId="urn:microsoft.com/office/officeart/2005/8/layout/hProcess9"/>
    <dgm:cxn modelId="{FA0457BC-A949-4CE2-BC85-7CD1585AF6EF}" type="presParOf" srcId="{0A773118-869C-42DE-A029-27EB9412D2E8}" destId="{86B65868-1D96-492F-8C6C-2D0CB2709CCD}" srcOrd="1" destOrd="0" presId="urn:microsoft.com/office/officeart/2005/8/layout/hProcess9"/>
    <dgm:cxn modelId="{F367FD49-4103-41D4-810B-E4D24127BA65}" type="presParOf" srcId="{86B65868-1D96-492F-8C6C-2D0CB2709CCD}" destId="{42ED3C49-F198-42EE-92B8-E09A1880C921}" srcOrd="0" destOrd="0" presId="urn:microsoft.com/office/officeart/2005/8/layout/hProcess9"/>
    <dgm:cxn modelId="{40A83BAE-8287-43B8-BB84-5EBE89CF5570}" type="presParOf" srcId="{86B65868-1D96-492F-8C6C-2D0CB2709CCD}" destId="{0F36FF98-E85F-43BC-BD74-95B4E77D4A16}" srcOrd="1" destOrd="0" presId="urn:microsoft.com/office/officeart/2005/8/layout/hProcess9"/>
    <dgm:cxn modelId="{1A5CD761-3891-4DFF-8E4C-7A7CA4F45ACB}" type="presParOf" srcId="{86B65868-1D96-492F-8C6C-2D0CB2709CCD}" destId="{BD0C583A-3EF4-43AE-AD6C-D45D52891C3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76AD16-0802-440F-9F0B-A89997F915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E4F21FD-30DA-408D-9EA6-69EE21A35381}">
      <dgm:prSet phldrT="[Texto]"/>
      <dgm:spPr/>
      <dgm:t>
        <a:bodyPr/>
        <a:lstStyle/>
        <a:p>
          <a:r>
            <a:rPr lang="es-CL" dirty="0"/>
            <a:t>Médicos cirujanos</a:t>
          </a:r>
        </a:p>
      </dgm:t>
    </dgm:pt>
    <dgm:pt modelId="{428A4483-181C-4D8D-9849-3636903C31B6}" type="parTrans" cxnId="{823797E2-AD14-4596-B81C-493CEB1611D8}">
      <dgm:prSet/>
      <dgm:spPr/>
      <dgm:t>
        <a:bodyPr/>
        <a:lstStyle/>
        <a:p>
          <a:endParaRPr lang="es-CL"/>
        </a:p>
      </dgm:t>
    </dgm:pt>
    <dgm:pt modelId="{68711A5A-EDEE-4E82-BBCD-28EA6F624F64}" type="sibTrans" cxnId="{823797E2-AD14-4596-B81C-493CEB1611D8}">
      <dgm:prSet/>
      <dgm:spPr/>
      <dgm:t>
        <a:bodyPr/>
        <a:lstStyle/>
        <a:p>
          <a:endParaRPr lang="es-CL"/>
        </a:p>
      </dgm:t>
    </dgm:pt>
    <dgm:pt modelId="{93CC7939-F9CC-4CC8-9E80-32CF17CE6143}">
      <dgm:prSet phldrT="[Texto]"/>
      <dgm:spPr/>
      <dgm:t>
        <a:bodyPr/>
        <a:lstStyle/>
        <a:p>
          <a:r>
            <a:rPr lang="es-CL" dirty="0"/>
            <a:t>M800</a:t>
          </a:r>
        </a:p>
        <a:p>
          <a:r>
            <a:rPr lang="es-CL" dirty="0"/>
            <a:t>Médico Periodo Asistencial Obligatorio</a:t>
          </a:r>
        </a:p>
      </dgm:t>
    </dgm:pt>
    <dgm:pt modelId="{2B305F53-17D0-4177-B9FF-2C79B45F1FF1}" type="parTrans" cxnId="{A8BFD69E-D7C4-47FC-A402-22AD5A40A6D3}">
      <dgm:prSet/>
      <dgm:spPr/>
      <dgm:t>
        <a:bodyPr/>
        <a:lstStyle/>
        <a:p>
          <a:endParaRPr lang="es-CL"/>
        </a:p>
      </dgm:t>
    </dgm:pt>
    <dgm:pt modelId="{1952D3AF-51E6-4487-89A7-687AD6131390}" type="sibTrans" cxnId="{A8BFD69E-D7C4-47FC-A402-22AD5A40A6D3}">
      <dgm:prSet/>
      <dgm:spPr/>
      <dgm:t>
        <a:bodyPr/>
        <a:lstStyle/>
        <a:p>
          <a:endParaRPr lang="es-CL"/>
        </a:p>
      </dgm:t>
    </dgm:pt>
    <dgm:pt modelId="{AE964148-30D9-4D5D-891E-615602F99703}">
      <dgm:prSet phldrT="[Texto]"/>
      <dgm:spPr/>
      <dgm:t>
        <a:bodyPr/>
        <a:lstStyle/>
        <a:p>
          <a:r>
            <a:rPr lang="es-CL" dirty="0"/>
            <a:t>Cirujanos Dentistas</a:t>
          </a:r>
        </a:p>
      </dgm:t>
    </dgm:pt>
    <dgm:pt modelId="{3BC15DAD-50A7-421B-B929-5945AEBFFC0C}" type="parTrans" cxnId="{2BDF3B90-0CCB-455E-BB9A-E0B1400DA443}">
      <dgm:prSet/>
      <dgm:spPr/>
      <dgm:t>
        <a:bodyPr/>
        <a:lstStyle/>
        <a:p>
          <a:endParaRPr lang="es-CL"/>
        </a:p>
      </dgm:t>
    </dgm:pt>
    <dgm:pt modelId="{89D8E339-1665-44A4-998B-690E3FE410EE}" type="sibTrans" cxnId="{2BDF3B90-0CCB-455E-BB9A-E0B1400DA443}">
      <dgm:prSet/>
      <dgm:spPr/>
      <dgm:t>
        <a:bodyPr/>
        <a:lstStyle/>
        <a:p>
          <a:endParaRPr lang="es-CL"/>
        </a:p>
      </dgm:t>
    </dgm:pt>
    <dgm:pt modelId="{287FBEF5-3D4B-4818-A13F-D4A1B217BEEC}">
      <dgm:prSet phldrT="[Texto]"/>
      <dgm:spPr/>
      <dgm:t>
        <a:bodyPr/>
        <a:lstStyle/>
        <a:p>
          <a:r>
            <a:rPr lang="es-CL" dirty="0"/>
            <a:t>D277</a:t>
          </a:r>
        </a:p>
        <a:p>
          <a:r>
            <a:rPr lang="es-CL" dirty="0"/>
            <a:t>Dentista Periodo Asistencial Obligatorio</a:t>
          </a:r>
        </a:p>
      </dgm:t>
    </dgm:pt>
    <dgm:pt modelId="{8F723672-F5E5-4A45-86D4-6778DE010961}" type="parTrans" cxnId="{81D0F53B-AC06-401A-A995-A02DA3249ADE}">
      <dgm:prSet/>
      <dgm:spPr/>
      <dgm:t>
        <a:bodyPr/>
        <a:lstStyle/>
        <a:p>
          <a:endParaRPr lang="es-CL"/>
        </a:p>
      </dgm:t>
    </dgm:pt>
    <dgm:pt modelId="{8B5C0958-43E8-4038-B59E-43999937D274}" type="sibTrans" cxnId="{81D0F53B-AC06-401A-A995-A02DA3249ADE}">
      <dgm:prSet/>
      <dgm:spPr/>
      <dgm:t>
        <a:bodyPr/>
        <a:lstStyle/>
        <a:p>
          <a:endParaRPr lang="es-CL"/>
        </a:p>
      </dgm:t>
    </dgm:pt>
    <dgm:pt modelId="{CC25C035-A2DC-4FA3-A529-2C85550389FB}" type="pres">
      <dgm:prSet presAssocID="{7276AD16-0802-440F-9F0B-A89997F91533}" presName="list" presStyleCnt="0">
        <dgm:presLayoutVars>
          <dgm:dir/>
          <dgm:animLvl val="lvl"/>
        </dgm:presLayoutVars>
      </dgm:prSet>
      <dgm:spPr/>
    </dgm:pt>
    <dgm:pt modelId="{823FF67B-F6C1-46F1-AF57-1CF78D43AFF4}" type="pres">
      <dgm:prSet presAssocID="{7E4F21FD-30DA-408D-9EA6-69EE21A35381}" presName="posSpace" presStyleCnt="0"/>
      <dgm:spPr/>
    </dgm:pt>
    <dgm:pt modelId="{7B884C2F-666D-4818-B1CC-731C2A6EEF27}" type="pres">
      <dgm:prSet presAssocID="{7E4F21FD-30DA-408D-9EA6-69EE21A35381}" presName="vertFlow" presStyleCnt="0"/>
      <dgm:spPr/>
    </dgm:pt>
    <dgm:pt modelId="{15B41016-C2B6-4B59-84B9-26CAE55CB1A7}" type="pres">
      <dgm:prSet presAssocID="{7E4F21FD-30DA-408D-9EA6-69EE21A35381}" presName="topSpace" presStyleCnt="0"/>
      <dgm:spPr/>
    </dgm:pt>
    <dgm:pt modelId="{40ACA74A-DCD1-4817-9B55-B07248B0140C}" type="pres">
      <dgm:prSet presAssocID="{7E4F21FD-30DA-408D-9EA6-69EE21A35381}" presName="firstComp" presStyleCnt="0"/>
      <dgm:spPr/>
    </dgm:pt>
    <dgm:pt modelId="{4A93E702-99DB-4E8C-A053-49AA6D4B40CC}" type="pres">
      <dgm:prSet presAssocID="{7E4F21FD-30DA-408D-9EA6-69EE21A35381}" presName="firstChild" presStyleLbl="bgAccFollowNode1" presStyleIdx="0" presStyleCnt="2"/>
      <dgm:spPr/>
    </dgm:pt>
    <dgm:pt modelId="{27A70A79-0FE2-4451-B81C-ED228C22747A}" type="pres">
      <dgm:prSet presAssocID="{7E4F21FD-30DA-408D-9EA6-69EE21A35381}" presName="firstChildTx" presStyleLbl="bgAccFollowNode1" presStyleIdx="0" presStyleCnt="2">
        <dgm:presLayoutVars>
          <dgm:bulletEnabled val="1"/>
        </dgm:presLayoutVars>
      </dgm:prSet>
      <dgm:spPr/>
    </dgm:pt>
    <dgm:pt modelId="{C899A3B5-C999-4B06-9959-7EEA04EF45FD}" type="pres">
      <dgm:prSet presAssocID="{7E4F21FD-30DA-408D-9EA6-69EE21A35381}" presName="negSpace" presStyleCnt="0"/>
      <dgm:spPr/>
    </dgm:pt>
    <dgm:pt modelId="{9C509890-3337-4EB0-97B8-8282FB9A9A0C}" type="pres">
      <dgm:prSet presAssocID="{7E4F21FD-30DA-408D-9EA6-69EE21A35381}" presName="circle" presStyleLbl="node1" presStyleIdx="0" presStyleCnt="2"/>
      <dgm:spPr/>
    </dgm:pt>
    <dgm:pt modelId="{D11329C0-3330-4879-9261-E86903181033}" type="pres">
      <dgm:prSet presAssocID="{68711A5A-EDEE-4E82-BBCD-28EA6F624F64}" presName="transSpace" presStyleCnt="0"/>
      <dgm:spPr/>
    </dgm:pt>
    <dgm:pt modelId="{24C14574-89E7-46F7-A8DB-524A39BEE8F9}" type="pres">
      <dgm:prSet presAssocID="{AE964148-30D9-4D5D-891E-615602F99703}" presName="posSpace" presStyleCnt="0"/>
      <dgm:spPr/>
    </dgm:pt>
    <dgm:pt modelId="{26AC91BD-7733-42A6-8A4F-251CFBF8B32B}" type="pres">
      <dgm:prSet presAssocID="{AE964148-30D9-4D5D-891E-615602F99703}" presName="vertFlow" presStyleCnt="0"/>
      <dgm:spPr/>
    </dgm:pt>
    <dgm:pt modelId="{6A224929-9502-4E02-8435-1DD95F82584A}" type="pres">
      <dgm:prSet presAssocID="{AE964148-30D9-4D5D-891E-615602F99703}" presName="topSpace" presStyleCnt="0"/>
      <dgm:spPr/>
    </dgm:pt>
    <dgm:pt modelId="{A679791F-D524-44C1-A672-281E1F355A20}" type="pres">
      <dgm:prSet presAssocID="{AE964148-30D9-4D5D-891E-615602F99703}" presName="firstComp" presStyleCnt="0"/>
      <dgm:spPr/>
    </dgm:pt>
    <dgm:pt modelId="{E84624D9-6795-4E3A-B7C6-4FC9637747B4}" type="pres">
      <dgm:prSet presAssocID="{AE964148-30D9-4D5D-891E-615602F99703}" presName="firstChild" presStyleLbl="bgAccFollowNode1" presStyleIdx="1" presStyleCnt="2"/>
      <dgm:spPr/>
    </dgm:pt>
    <dgm:pt modelId="{D736A9FD-8882-4D4F-ACFE-9EBE8C630415}" type="pres">
      <dgm:prSet presAssocID="{AE964148-30D9-4D5D-891E-615602F99703}" presName="firstChildTx" presStyleLbl="bgAccFollowNode1" presStyleIdx="1" presStyleCnt="2">
        <dgm:presLayoutVars>
          <dgm:bulletEnabled val="1"/>
        </dgm:presLayoutVars>
      </dgm:prSet>
      <dgm:spPr/>
    </dgm:pt>
    <dgm:pt modelId="{CB3B21C7-B130-4A14-856A-286F0D0AC364}" type="pres">
      <dgm:prSet presAssocID="{AE964148-30D9-4D5D-891E-615602F99703}" presName="negSpace" presStyleCnt="0"/>
      <dgm:spPr/>
    </dgm:pt>
    <dgm:pt modelId="{8A2E290F-025D-481F-9AD1-395F1DB2C7C6}" type="pres">
      <dgm:prSet presAssocID="{AE964148-30D9-4D5D-891E-615602F99703}" presName="circle" presStyleLbl="node1" presStyleIdx="1" presStyleCnt="2"/>
      <dgm:spPr/>
    </dgm:pt>
  </dgm:ptLst>
  <dgm:cxnLst>
    <dgm:cxn modelId="{075B4908-4CFA-434B-A930-96E0DF3966FF}" type="presOf" srcId="{287FBEF5-3D4B-4818-A13F-D4A1B217BEEC}" destId="{D736A9FD-8882-4D4F-ACFE-9EBE8C630415}" srcOrd="1" destOrd="0" presId="urn:microsoft.com/office/officeart/2005/8/layout/hList9"/>
    <dgm:cxn modelId="{EE6C7417-0C7D-45A6-8747-E138C5178261}" type="presOf" srcId="{287FBEF5-3D4B-4818-A13F-D4A1B217BEEC}" destId="{E84624D9-6795-4E3A-B7C6-4FC9637747B4}" srcOrd="0" destOrd="0" presId="urn:microsoft.com/office/officeart/2005/8/layout/hList9"/>
    <dgm:cxn modelId="{7344712F-8CA5-473F-8E73-D3E849F735A7}" type="presOf" srcId="{7276AD16-0802-440F-9F0B-A89997F91533}" destId="{CC25C035-A2DC-4FA3-A529-2C85550389FB}" srcOrd="0" destOrd="0" presId="urn:microsoft.com/office/officeart/2005/8/layout/hList9"/>
    <dgm:cxn modelId="{81D0F53B-AC06-401A-A995-A02DA3249ADE}" srcId="{AE964148-30D9-4D5D-891E-615602F99703}" destId="{287FBEF5-3D4B-4818-A13F-D4A1B217BEEC}" srcOrd="0" destOrd="0" parTransId="{8F723672-F5E5-4A45-86D4-6778DE010961}" sibTransId="{8B5C0958-43E8-4038-B59E-43999937D274}"/>
    <dgm:cxn modelId="{8BCB675E-F89F-4BDB-8093-1236A85693FB}" type="presOf" srcId="{7E4F21FD-30DA-408D-9EA6-69EE21A35381}" destId="{9C509890-3337-4EB0-97B8-8282FB9A9A0C}" srcOrd="0" destOrd="0" presId="urn:microsoft.com/office/officeart/2005/8/layout/hList9"/>
    <dgm:cxn modelId="{3B13B97A-B44F-45AC-939B-4E5357ED4179}" type="presOf" srcId="{93CC7939-F9CC-4CC8-9E80-32CF17CE6143}" destId="{4A93E702-99DB-4E8C-A053-49AA6D4B40CC}" srcOrd="0" destOrd="0" presId="urn:microsoft.com/office/officeart/2005/8/layout/hList9"/>
    <dgm:cxn modelId="{2BDF3B90-0CCB-455E-BB9A-E0B1400DA443}" srcId="{7276AD16-0802-440F-9F0B-A89997F91533}" destId="{AE964148-30D9-4D5D-891E-615602F99703}" srcOrd="1" destOrd="0" parTransId="{3BC15DAD-50A7-421B-B929-5945AEBFFC0C}" sibTransId="{89D8E339-1665-44A4-998B-690E3FE410EE}"/>
    <dgm:cxn modelId="{A8BFD69E-D7C4-47FC-A402-22AD5A40A6D3}" srcId="{7E4F21FD-30DA-408D-9EA6-69EE21A35381}" destId="{93CC7939-F9CC-4CC8-9E80-32CF17CE6143}" srcOrd="0" destOrd="0" parTransId="{2B305F53-17D0-4177-B9FF-2C79B45F1FF1}" sibTransId="{1952D3AF-51E6-4487-89A7-687AD6131390}"/>
    <dgm:cxn modelId="{695C6EA5-62C2-4A98-9E7B-8CA217B00708}" type="presOf" srcId="{AE964148-30D9-4D5D-891E-615602F99703}" destId="{8A2E290F-025D-481F-9AD1-395F1DB2C7C6}" srcOrd="0" destOrd="0" presId="urn:microsoft.com/office/officeart/2005/8/layout/hList9"/>
    <dgm:cxn modelId="{AA5A2EAA-B8EC-4363-A03E-9E949BA49A78}" type="presOf" srcId="{93CC7939-F9CC-4CC8-9E80-32CF17CE6143}" destId="{27A70A79-0FE2-4451-B81C-ED228C22747A}" srcOrd="1" destOrd="0" presId="urn:microsoft.com/office/officeart/2005/8/layout/hList9"/>
    <dgm:cxn modelId="{823797E2-AD14-4596-B81C-493CEB1611D8}" srcId="{7276AD16-0802-440F-9F0B-A89997F91533}" destId="{7E4F21FD-30DA-408D-9EA6-69EE21A35381}" srcOrd="0" destOrd="0" parTransId="{428A4483-181C-4D8D-9849-3636903C31B6}" sibTransId="{68711A5A-EDEE-4E82-BBCD-28EA6F624F64}"/>
    <dgm:cxn modelId="{E577C040-A0F3-43C0-8E53-C1F2DA181179}" type="presParOf" srcId="{CC25C035-A2DC-4FA3-A529-2C85550389FB}" destId="{823FF67B-F6C1-46F1-AF57-1CF78D43AFF4}" srcOrd="0" destOrd="0" presId="urn:microsoft.com/office/officeart/2005/8/layout/hList9"/>
    <dgm:cxn modelId="{3EFCFE16-5A2E-4663-BF6C-A3B4796925C5}" type="presParOf" srcId="{CC25C035-A2DC-4FA3-A529-2C85550389FB}" destId="{7B884C2F-666D-4818-B1CC-731C2A6EEF27}" srcOrd="1" destOrd="0" presId="urn:microsoft.com/office/officeart/2005/8/layout/hList9"/>
    <dgm:cxn modelId="{5305DD0C-5802-430D-9B1B-EC19F86E49F5}" type="presParOf" srcId="{7B884C2F-666D-4818-B1CC-731C2A6EEF27}" destId="{15B41016-C2B6-4B59-84B9-26CAE55CB1A7}" srcOrd="0" destOrd="0" presId="urn:microsoft.com/office/officeart/2005/8/layout/hList9"/>
    <dgm:cxn modelId="{1D30CF66-C95F-4CE6-ACCF-3D9F22674A91}" type="presParOf" srcId="{7B884C2F-666D-4818-B1CC-731C2A6EEF27}" destId="{40ACA74A-DCD1-4817-9B55-B07248B0140C}" srcOrd="1" destOrd="0" presId="urn:microsoft.com/office/officeart/2005/8/layout/hList9"/>
    <dgm:cxn modelId="{A1908A4F-20B6-41FA-A216-6328589FD0B5}" type="presParOf" srcId="{40ACA74A-DCD1-4817-9B55-B07248B0140C}" destId="{4A93E702-99DB-4E8C-A053-49AA6D4B40CC}" srcOrd="0" destOrd="0" presId="urn:microsoft.com/office/officeart/2005/8/layout/hList9"/>
    <dgm:cxn modelId="{03356584-D48D-44EF-B71A-7CB33E22FFEE}" type="presParOf" srcId="{40ACA74A-DCD1-4817-9B55-B07248B0140C}" destId="{27A70A79-0FE2-4451-B81C-ED228C22747A}" srcOrd="1" destOrd="0" presId="urn:microsoft.com/office/officeart/2005/8/layout/hList9"/>
    <dgm:cxn modelId="{74C699C8-7E5D-4F64-8EFD-15D954834D47}" type="presParOf" srcId="{CC25C035-A2DC-4FA3-A529-2C85550389FB}" destId="{C899A3B5-C999-4B06-9959-7EEA04EF45FD}" srcOrd="2" destOrd="0" presId="urn:microsoft.com/office/officeart/2005/8/layout/hList9"/>
    <dgm:cxn modelId="{AF972B4A-2856-4650-BF78-B28E0991D28B}" type="presParOf" srcId="{CC25C035-A2DC-4FA3-A529-2C85550389FB}" destId="{9C509890-3337-4EB0-97B8-8282FB9A9A0C}" srcOrd="3" destOrd="0" presId="urn:microsoft.com/office/officeart/2005/8/layout/hList9"/>
    <dgm:cxn modelId="{361D36C9-73A5-4B3B-A652-875087B43C69}" type="presParOf" srcId="{CC25C035-A2DC-4FA3-A529-2C85550389FB}" destId="{D11329C0-3330-4879-9261-E86903181033}" srcOrd="4" destOrd="0" presId="urn:microsoft.com/office/officeart/2005/8/layout/hList9"/>
    <dgm:cxn modelId="{1C2F3C84-2E99-494C-8A0C-E03B543678F3}" type="presParOf" srcId="{CC25C035-A2DC-4FA3-A529-2C85550389FB}" destId="{24C14574-89E7-46F7-A8DB-524A39BEE8F9}" srcOrd="5" destOrd="0" presId="urn:microsoft.com/office/officeart/2005/8/layout/hList9"/>
    <dgm:cxn modelId="{90D352C8-FC25-4904-8ACE-CE465B916DF7}" type="presParOf" srcId="{CC25C035-A2DC-4FA3-A529-2C85550389FB}" destId="{26AC91BD-7733-42A6-8A4F-251CFBF8B32B}" srcOrd="6" destOrd="0" presId="urn:microsoft.com/office/officeart/2005/8/layout/hList9"/>
    <dgm:cxn modelId="{A0D09E61-763E-421B-A027-F050FBA40CDA}" type="presParOf" srcId="{26AC91BD-7733-42A6-8A4F-251CFBF8B32B}" destId="{6A224929-9502-4E02-8435-1DD95F82584A}" srcOrd="0" destOrd="0" presId="urn:microsoft.com/office/officeart/2005/8/layout/hList9"/>
    <dgm:cxn modelId="{49AFE5D4-15F7-4850-AE39-1CC03DEE8852}" type="presParOf" srcId="{26AC91BD-7733-42A6-8A4F-251CFBF8B32B}" destId="{A679791F-D524-44C1-A672-281E1F355A20}" srcOrd="1" destOrd="0" presId="urn:microsoft.com/office/officeart/2005/8/layout/hList9"/>
    <dgm:cxn modelId="{1813690D-45E8-46B2-AA55-22E53B4DA5D0}" type="presParOf" srcId="{A679791F-D524-44C1-A672-281E1F355A20}" destId="{E84624D9-6795-4E3A-B7C6-4FC9637747B4}" srcOrd="0" destOrd="0" presId="urn:microsoft.com/office/officeart/2005/8/layout/hList9"/>
    <dgm:cxn modelId="{0BCCCB40-FF4A-43F3-8EBB-3CCF323B0801}" type="presParOf" srcId="{A679791F-D524-44C1-A672-281E1F355A20}" destId="{D736A9FD-8882-4D4F-ACFE-9EBE8C630415}" srcOrd="1" destOrd="0" presId="urn:microsoft.com/office/officeart/2005/8/layout/hList9"/>
    <dgm:cxn modelId="{C9EE56CC-9932-4D3D-B871-6F545CDB4BAB}" type="presParOf" srcId="{CC25C035-A2DC-4FA3-A529-2C85550389FB}" destId="{CB3B21C7-B130-4A14-856A-286F0D0AC364}" srcOrd="7" destOrd="0" presId="urn:microsoft.com/office/officeart/2005/8/layout/hList9"/>
    <dgm:cxn modelId="{FEE4FEEC-9BD3-4ED5-9066-A38FF8F00D23}" type="presParOf" srcId="{CC25C035-A2DC-4FA3-A529-2C85550389FB}" destId="{8A2E290F-025D-481F-9AD1-395F1DB2C7C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38715-05BD-4EEF-AD06-E905AF16913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5144CFD-250C-4FEB-846E-2015613C4DD7}">
      <dgm:prSet phldrT="[Texto]"/>
      <dgm:spPr/>
      <dgm:t>
        <a:bodyPr/>
        <a:lstStyle/>
        <a:p>
          <a:pPr algn="ctr"/>
          <a:r>
            <a:rPr lang="es-CL" dirty="0"/>
            <a:t>Art. 8° Ley N° 19.664</a:t>
          </a:r>
        </a:p>
      </dgm:t>
    </dgm:pt>
    <dgm:pt modelId="{815F10DA-0CBB-4278-AB08-FC3F755C5CA2}" type="parTrans" cxnId="{23A29C92-C847-44EB-AC94-B66FBE77A55E}">
      <dgm:prSet/>
      <dgm:spPr/>
      <dgm:t>
        <a:bodyPr/>
        <a:lstStyle/>
        <a:p>
          <a:pPr algn="ctr"/>
          <a:endParaRPr lang="es-CL"/>
        </a:p>
      </dgm:t>
    </dgm:pt>
    <dgm:pt modelId="{C2868710-BC60-4704-A6F6-768DD84F3185}" type="sibTrans" cxnId="{23A29C92-C847-44EB-AC94-B66FBE77A55E}">
      <dgm:prSet/>
      <dgm:spPr/>
      <dgm:t>
        <a:bodyPr/>
        <a:lstStyle/>
        <a:p>
          <a:pPr algn="ctr"/>
          <a:endParaRPr lang="es-CL"/>
        </a:p>
      </dgm:t>
    </dgm:pt>
    <dgm:pt modelId="{31A26BC3-84CA-4E59-A724-55E47A252BF5}">
      <dgm:prSet phldrT="[Texto]"/>
      <dgm:spPr/>
      <dgm:t>
        <a:bodyPr/>
        <a:lstStyle/>
        <a:p>
          <a:pPr algn="ctr"/>
          <a:r>
            <a:rPr lang="es-CL" dirty="0"/>
            <a:t>Art. 9° Ley N° 19.664</a:t>
          </a:r>
        </a:p>
      </dgm:t>
    </dgm:pt>
    <dgm:pt modelId="{DF71CAAF-C716-4CAA-958C-12716A4FD1B7}" type="parTrans" cxnId="{98010575-D096-41A5-A26B-913160285670}">
      <dgm:prSet/>
      <dgm:spPr/>
      <dgm:t>
        <a:bodyPr/>
        <a:lstStyle/>
        <a:p>
          <a:pPr algn="ctr"/>
          <a:endParaRPr lang="es-CL"/>
        </a:p>
      </dgm:t>
    </dgm:pt>
    <dgm:pt modelId="{FB45E648-EA49-4543-934A-1098233A9741}" type="sibTrans" cxnId="{98010575-D096-41A5-A26B-913160285670}">
      <dgm:prSet/>
      <dgm:spPr/>
      <dgm:t>
        <a:bodyPr/>
        <a:lstStyle/>
        <a:p>
          <a:pPr algn="ctr"/>
          <a:endParaRPr lang="es-CL"/>
        </a:p>
      </dgm:t>
    </dgm:pt>
    <dgm:pt modelId="{16AA9981-FF2B-41D3-A699-149C90FA3640}" type="pres">
      <dgm:prSet presAssocID="{F1238715-05BD-4EEF-AD06-E905AF16913B}" presName="linearFlow" presStyleCnt="0">
        <dgm:presLayoutVars>
          <dgm:dir/>
          <dgm:resizeHandles val="exact"/>
        </dgm:presLayoutVars>
      </dgm:prSet>
      <dgm:spPr/>
    </dgm:pt>
    <dgm:pt modelId="{91D1228C-5B61-4B80-AEC0-5275B2C13C0F}" type="pres">
      <dgm:prSet presAssocID="{75144CFD-250C-4FEB-846E-2015613C4DD7}" presName="composite" presStyleCnt="0"/>
      <dgm:spPr/>
    </dgm:pt>
    <dgm:pt modelId="{669DC8F5-F6BD-43EA-A61E-F6941FEBBB4A}" type="pres">
      <dgm:prSet presAssocID="{75144CFD-250C-4FEB-846E-2015613C4DD7}" presName="imgShp" presStyleLbl="fgImgPlace1" presStyleIdx="0" presStyleCnt="2"/>
      <dgm:spPr/>
    </dgm:pt>
    <dgm:pt modelId="{261D2A23-4351-4879-961B-DD9E3D58216A}" type="pres">
      <dgm:prSet presAssocID="{75144CFD-250C-4FEB-846E-2015613C4DD7}" presName="txShp" presStyleLbl="node1" presStyleIdx="0" presStyleCnt="2">
        <dgm:presLayoutVars>
          <dgm:bulletEnabled val="1"/>
        </dgm:presLayoutVars>
      </dgm:prSet>
      <dgm:spPr/>
    </dgm:pt>
    <dgm:pt modelId="{52CCD402-0147-43B4-B050-368BF7FB41F9}" type="pres">
      <dgm:prSet presAssocID="{C2868710-BC60-4704-A6F6-768DD84F3185}" presName="spacing" presStyleCnt="0"/>
      <dgm:spPr/>
    </dgm:pt>
    <dgm:pt modelId="{D480326D-A339-43E5-93CF-C5BEE7DCA4D4}" type="pres">
      <dgm:prSet presAssocID="{31A26BC3-84CA-4E59-A724-55E47A252BF5}" presName="composite" presStyleCnt="0"/>
      <dgm:spPr/>
    </dgm:pt>
    <dgm:pt modelId="{5EB24E97-11DB-42CB-8D26-2CCEE54CD86D}" type="pres">
      <dgm:prSet presAssocID="{31A26BC3-84CA-4E59-A724-55E47A252BF5}" presName="imgShp" presStyleLbl="fgImgPlace1" presStyleIdx="1" presStyleCnt="2"/>
      <dgm:spPr/>
    </dgm:pt>
    <dgm:pt modelId="{1FAE571B-6766-457E-9D10-0173871FF471}" type="pres">
      <dgm:prSet presAssocID="{31A26BC3-84CA-4E59-A724-55E47A252BF5}" presName="txShp" presStyleLbl="node1" presStyleIdx="1" presStyleCnt="2">
        <dgm:presLayoutVars>
          <dgm:bulletEnabled val="1"/>
        </dgm:presLayoutVars>
      </dgm:prSet>
      <dgm:spPr/>
    </dgm:pt>
  </dgm:ptLst>
  <dgm:cxnLst>
    <dgm:cxn modelId="{98010575-D096-41A5-A26B-913160285670}" srcId="{F1238715-05BD-4EEF-AD06-E905AF16913B}" destId="{31A26BC3-84CA-4E59-A724-55E47A252BF5}" srcOrd="1" destOrd="0" parTransId="{DF71CAAF-C716-4CAA-958C-12716A4FD1B7}" sibTransId="{FB45E648-EA49-4543-934A-1098233A9741}"/>
    <dgm:cxn modelId="{4F323288-5A31-41EB-BC80-22A204E204CF}" type="presOf" srcId="{75144CFD-250C-4FEB-846E-2015613C4DD7}" destId="{261D2A23-4351-4879-961B-DD9E3D58216A}" srcOrd="0" destOrd="0" presId="urn:microsoft.com/office/officeart/2005/8/layout/vList3"/>
    <dgm:cxn modelId="{23A29C92-C847-44EB-AC94-B66FBE77A55E}" srcId="{F1238715-05BD-4EEF-AD06-E905AF16913B}" destId="{75144CFD-250C-4FEB-846E-2015613C4DD7}" srcOrd="0" destOrd="0" parTransId="{815F10DA-0CBB-4278-AB08-FC3F755C5CA2}" sibTransId="{C2868710-BC60-4704-A6F6-768DD84F3185}"/>
    <dgm:cxn modelId="{E9F0B4C0-743E-47DD-95E0-26A399B65D58}" type="presOf" srcId="{31A26BC3-84CA-4E59-A724-55E47A252BF5}" destId="{1FAE571B-6766-457E-9D10-0173871FF471}" srcOrd="0" destOrd="0" presId="urn:microsoft.com/office/officeart/2005/8/layout/vList3"/>
    <dgm:cxn modelId="{49D567D8-7F73-4647-9946-B60A65832AAB}" type="presOf" srcId="{F1238715-05BD-4EEF-AD06-E905AF16913B}" destId="{16AA9981-FF2B-41D3-A699-149C90FA3640}" srcOrd="0" destOrd="0" presId="urn:microsoft.com/office/officeart/2005/8/layout/vList3"/>
    <dgm:cxn modelId="{5A00F98E-54B4-4982-8A17-45CC2B7E0DA1}" type="presParOf" srcId="{16AA9981-FF2B-41D3-A699-149C90FA3640}" destId="{91D1228C-5B61-4B80-AEC0-5275B2C13C0F}" srcOrd="0" destOrd="0" presId="urn:microsoft.com/office/officeart/2005/8/layout/vList3"/>
    <dgm:cxn modelId="{161E7990-23E1-42F7-BC4B-0B519D360B3C}" type="presParOf" srcId="{91D1228C-5B61-4B80-AEC0-5275B2C13C0F}" destId="{669DC8F5-F6BD-43EA-A61E-F6941FEBBB4A}" srcOrd="0" destOrd="0" presId="urn:microsoft.com/office/officeart/2005/8/layout/vList3"/>
    <dgm:cxn modelId="{F8ADBC6D-4588-481A-B674-529EC8423945}" type="presParOf" srcId="{91D1228C-5B61-4B80-AEC0-5275B2C13C0F}" destId="{261D2A23-4351-4879-961B-DD9E3D58216A}" srcOrd="1" destOrd="0" presId="urn:microsoft.com/office/officeart/2005/8/layout/vList3"/>
    <dgm:cxn modelId="{67A487C4-77BB-4433-87DC-A9B8B96EBD43}" type="presParOf" srcId="{16AA9981-FF2B-41D3-A699-149C90FA3640}" destId="{52CCD402-0147-43B4-B050-368BF7FB41F9}" srcOrd="1" destOrd="0" presId="urn:microsoft.com/office/officeart/2005/8/layout/vList3"/>
    <dgm:cxn modelId="{D324CA46-0BA1-4053-B440-7CB52778AE09}" type="presParOf" srcId="{16AA9981-FF2B-41D3-A699-149C90FA3640}" destId="{D480326D-A339-43E5-93CF-C5BEE7DCA4D4}" srcOrd="2" destOrd="0" presId="urn:microsoft.com/office/officeart/2005/8/layout/vList3"/>
    <dgm:cxn modelId="{138B8FCA-898D-4790-83DA-166362C165D8}" type="presParOf" srcId="{D480326D-A339-43E5-93CF-C5BEE7DCA4D4}" destId="{5EB24E97-11DB-42CB-8D26-2CCEE54CD86D}" srcOrd="0" destOrd="0" presId="urn:microsoft.com/office/officeart/2005/8/layout/vList3"/>
    <dgm:cxn modelId="{BE84BFEB-93CC-4D7D-B7EA-6F5B3A3D48E8}" type="presParOf" srcId="{D480326D-A339-43E5-93CF-C5BEE7DCA4D4}" destId="{1FAE571B-6766-457E-9D10-0173871FF4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EB7B5-9440-4DAE-846A-28FEDFD5586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75D03EE-8FEF-40D8-B1A9-B912CD464303}">
      <dgm:prSet phldrT="[Texto]" custT="1"/>
      <dgm:spPr/>
      <dgm:t>
        <a:bodyPr/>
        <a:lstStyle/>
        <a:p>
          <a:pPr algn="just"/>
          <a:r>
            <a:rPr lang="es-CL" sz="3200" b="1" u="sng" dirty="0"/>
            <a:t>DESTINACIÓN</a:t>
          </a:r>
        </a:p>
        <a:p>
          <a:pPr algn="just"/>
          <a:r>
            <a:rPr lang="es-CL" sz="2800" dirty="0"/>
            <a:t>- Cumplen funciones de carácter asistencial, principalmente en establecimientos de APS y Hospitales de la Familia y la Comunidad. </a:t>
          </a:r>
        </a:p>
        <a:p>
          <a:pPr algn="just"/>
          <a:r>
            <a:rPr lang="es-CL" sz="2800" dirty="0"/>
            <a:t>- Permanencia desde 3 y hasta 6 años.  </a:t>
          </a:r>
        </a:p>
        <a:p>
          <a:pPr algn="l"/>
          <a:endParaRPr lang="es-CL" sz="2800" dirty="0"/>
        </a:p>
      </dgm:t>
    </dgm:pt>
    <dgm:pt modelId="{D13099D6-F16F-45D0-A185-EBC97EE09804}" type="parTrans" cxnId="{0302EA1D-A9D4-4BC5-B3C4-3FE836E95A85}">
      <dgm:prSet/>
      <dgm:spPr/>
      <dgm:t>
        <a:bodyPr/>
        <a:lstStyle/>
        <a:p>
          <a:endParaRPr lang="es-CL"/>
        </a:p>
      </dgm:t>
    </dgm:pt>
    <dgm:pt modelId="{7E980B9D-13B8-489A-BA0E-CFF54153D61E}" type="sibTrans" cxnId="{0302EA1D-A9D4-4BC5-B3C4-3FE836E95A85}">
      <dgm:prSet/>
      <dgm:spPr/>
      <dgm:t>
        <a:bodyPr/>
        <a:lstStyle/>
        <a:p>
          <a:endParaRPr lang="es-CL"/>
        </a:p>
      </dgm:t>
    </dgm:pt>
    <dgm:pt modelId="{EE655365-BAF1-4979-9CFC-2CD0F3490235}" type="pres">
      <dgm:prSet presAssocID="{0E6EB7B5-9440-4DAE-846A-28FEDFD5586B}" presName="linear" presStyleCnt="0">
        <dgm:presLayoutVars>
          <dgm:dir/>
          <dgm:resizeHandles val="exact"/>
        </dgm:presLayoutVars>
      </dgm:prSet>
      <dgm:spPr/>
    </dgm:pt>
    <dgm:pt modelId="{4A57E8DB-014A-4901-99BB-FCB5C42EED1F}" type="pres">
      <dgm:prSet presAssocID="{275D03EE-8FEF-40D8-B1A9-B912CD464303}" presName="comp" presStyleCnt="0"/>
      <dgm:spPr/>
    </dgm:pt>
    <dgm:pt modelId="{15C67226-D045-43C7-B9EB-12C7E71A6771}" type="pres">
      <dgm:prSet presAssocID="{275D03EE-8FEF-40D8-B1A9-B912CD464303}" presName="box" presStyleLbl="node1" presStyleIdx="0" presStyleCnt="1"/>
      <dgm:spPr/>
    </dgm:pt>
    <dgm:pt modelId="{8630C0D8-3D26-4EA5-9C9E-BC8683AD97C1}" type="pres">
      <dgm:prSet presAssocID="{275D03EE-8FEF-40D8-B1A9-B912CD464303}" presName="img" presStyleLbl="fgImgPlace1" presStyleIdx="0" presStyleCnt="1" custScaleX="110169" custScaleY="66722" custLinFactNeighborX="-13006" custLinFactNeighborY="6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83C34C-5978-42DF-9334-D68C4687628B}" type="pres">
      <dgm:prSet presAssocID="{275D03EE-8FEF-40D8-B1A9-B912CD464303}" presName="text" presStyleLbl="node1" presStyleIdx="0" presStyleCnt="1">
        <dgm:presLayoutVars>
          <dgm:bulletEnabled val="1"/>
        </dgm:presLayoutVars>
      </dgm:prSet>
      <dgm:spPr/>
    </dgm:pt>
  </dgm:ptLst>
  <dgm:cxnLst>
    <dgm:cxn modelId="{0302EA1D-A9D4-4BC5-B3C4-3FE836E95A85}" srcId="{0E6EB7B5-9440-4DAE-846A-28FEDFD5586B}" destId="{275D03EE-8FEF-40D8-B1A9-B912CD464303}" srcOrd="0" destOrd="0" parTransId="{D13099D6-F16F-45D0-A185-EBC97EE09804}" sibTransId="{7E980B9D-13B8-489A-BA0E-CFF54153D61E}"/>
    <dgm:cxn modelId="{128B0C5F-44C6-45CC-9395-618CDB563C59}" type="presOf" srcId="{0E6EB7B5-9440-4DAE-846A-28FEDFD5586B}" destId="{EE655365-BAF1-4979-9CFC-2CD0F3490235}" srcOrd="0" destOrd="0" presId="urn:microsoft.com/office/officeart/2005/8/layout/vList4"/>
    <dgm:cxn modelId="{C30FE3C9-B18C-4144-8034-B13DB4136551}" type="presOf" srcId="{275D03EE-8FEF-40D8-B1A9-B912CD464303}" destId="{15C67226-D045-43C7-B9EB-12C7E71A6771}" srcOrd="0" destOrd="0" presId="urn:microsoft.com/office/officeart/2005/8/layout/vList4"/>
    <dgm:cxn modelId="{7AA64AE8-14DB-402B-8B19-109A7EAE1313}" type="presOf" srcId="{275D03EE-8FEF-40D8-B1A9-B912CD464303}" destId="{D183C34C-5978-42DF-9334-D68C4687628B}" srcOrd="1" destOrd="0" presId="urn:microsoft.com/office/officeart/2005/8/layout/vList4"/>
    <dgm:cxn modelId="{79266802-74CA-4414-AD4D-5336CD8288B4}" type="presParOf" srcId="{EE655365-BAF1-4979-9CFC-2CD0F3490235}" destId="{4A57E8DB-014A-4901-99BB-FCB5C42EED1F}" srcOrd="0" destOrd="0" presId="urn:microsoft.com/office/officeart/2005/8/layout/vList4"/>
    <dgm:cxn modelId="{6C1D45E4-98EB-4C38-9ED3-BA236227F22C}" type="presParOf" srcId="{4A57E8DB-014A-4901-99BB-FCB5C42EED1F}" destId="{15C67226-D045-43C7-B9EB-12C7E71A6771}" srcOrd="0" destOrd="0" presId="urn:microsoft.com/office/officeart/2005/8/layout/vList4"/>
    <dgm:cxn modelId="{BE980918-E7CE-4EF8-A611-73428A8D115D}" type="presParOf" srcId="{4A57E8DB-014A-4901-99BB-FCB5C42EED1F}" destId="{8630C0D8-3D26-4EA5-9C9E-BC8683AD97C1}" srcOrd="1" destOrd="0" presId="urn:microsoft.com/office/officeart/2005/8/layout/vList4"/>
    <dgm:cxn modelId="{0C1099D3-48D8-45C8-8E5F-FE403DC5C3AB}" type="presParOf" srcId="{4A57E8DB-014A-4901-99BB-FCB5C42EED1F}" destId="{D183C34C-5978-42DF-9334-D68C468762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EB7B5-9440-4DAE-846A-28FEDFD5586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75D03EE-8FEF-40D8-B1A9-B912CD464303}">
      <dgm:prSet phldrT="[Texto]" custT="1"/>
      <dgm:spPr/>
      <dgm:t>
        <a:bodyPr/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b="1" u="sng" dirty="0"/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u="sng" dirty="0">
              <a:effectLst/>
            </a:rPr>
            <a:t>Características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dirty="0"/>
            <a:t>-Concurso anual a nivel nacional, realizado en nivel central.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dirty="0"/>
            <a:t>-Cumplen un Programa de Formación a través de Comisiones de Estudios.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dirty="0"/>
            <a:t>-Duración de 1 a 3 años.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dirty="0"/>
            <a:t>-Escritura Pública para caucionar monto invertido en la formación (aranceles y matrículas).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dirty="0"/>
            <a:t>-Mantiene calidad de funcionario.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dirty="0"/>
            <a:t>-Derecho a feriado legal y permiso administrativo.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dirty="0"/>
            <a:t>-Se contabilizan trienios durante la formación.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dirty="0"/>
            <a:t>-Se mantiene Asignación de Estímulo.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dirty="0"/>
            <a:t>-Derechos consignados art. 29° de la Ley N° 15.076 (mudanza, pasajes y remuneración adicional).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2400" dirty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dirty="0"/>
        </a:p>
      </dgm:t>
    </dgm:pt>
    <dgm:pt modelId="{D13099D6-F16F-45D0-A185-EBC97EE09804}" type="parTrans" cxnId="{0302EA1D-A9D4-4BC5-B3C4-3FE836E95A85}">
      <dgm:prSet/>
      <dgm:spPr/>
      <dgm:t>
        <a:bodyPr/>
        <a:lstStyle/>
        <a:p>
          <a:endParaRPr lang="es-CL"/>
        </a:p>
      </dgm:t>
    </dgm:pt>
    <dgm:pt modelId="{7E980B9D-13B8-489A-BA0E-CFF54153D61E}" type="sibTrans" cxnId="{0302EA1D-A9D4-4BC5-B3C4-3FE836E95A85}">
      <dgm:prSet/>
      <dgm:spPr/>
      <dgm:t>
        <a:bodyPr/>
        <a:lstStyle/>
        <a:p>
          <a:endParaRPr lang="es-CL"/>
        </a:p>
      </dgm:t>
    </dgm:pt>
    <dgm:pt modelId="{EE655365-BAF1-4979-9CFC-2CD0F3490235}" type="pres">
      <dgm:prSet presAssocID="{0E6EB7B5-9440-4DAE-846A-28FEDFD5586B}" presName="linear" presStyleCnt="0">
        <dgm:presLayoutVars>
          <dgm:dir/>
          <dgm:resizeHandles val="exact"/>
        </dgm:presLayoutVars>
      </dgm:prSet>
      <dgm:spPr/>
    </dgm:pt>
    <dgm:pt modelId="{4A57E8DB-014A-4901-99BB-FCB5C42EED1F}" type="pres">
      <dgm:prSet presAssocID="{275D03EE-8FEF-40D8-B1A9-B912CD464303}" presName="comp" presStyleCnt="0"/>
      <dgm:spPr/>
    </dgm:pt>
    <dgm:pt modelId="{15C67226-D045-43C7-B9EB-12C7E71A6771}" type="pres">
      <dgm:prSet presAssocID="{275D03EE-8FEF-40D8-B1A9-B912CD464303}" presName="box" presStyleLbl="node1" presStyleIdx="0" presStyleCnt="1"/>
      <dgm:spPr/>
    </dgm:pt>
    <dgm:pt modelId="{8630C0D8-3D26-4EA5-9C9E-BC8683AD97C1}" type="pres">
      <dgm:prSet presAssocID="{275D03EE-8FEF-40D8-B1A9-B912CD464303}" presName="img" presStyleLbl="fgImgPlace1" presStyleIdx="0" presStyleCnt="1" custScaleX="91831" custScaleY="38487" custLinFactNeighborX="-13006" custLinFactNeighborY="6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83C34C-5978-42DF-9334-D68C4687628B}" type="pres">
      <dgm:prSet presAssocID="{275D03EE-8FEF-40D8-B1A9-B912CD464303}" presName="text" presStyleLbl="node1" presStyleIdx="0" presStyleCnt="1">
        <dgm:presLayoutVars>
          <dgm:bulletEnabled val="1"/>
        </dgm:presLayoutVars>
      </dgm:prSet>
      <dgm:spPr/>
    </dgm:pt>
  </dgm:ptLst>
  <dgm:cxnLst>
    <dgm:cxn modelId="{0302EA1D-A9D4-4BC5-B3C4-3FE836E95A85}" srcId="{0E6EB7B5-9440-4DAE-846A-28FEDFD5586B}" destId="{275D03EE-8FEF-40D8-B1A9-B912CD464303}" srcOrd="0" destOrd="0" parTransId="{D13099D6-F16F-45D0-A185-EBC97EE09804}" sibTransId="{7E980B9D-13B8-489A-BA0E-CFF54153D61E}"/>
    <dgm:cxn modelId="{743DF94A-550C-4219-A9DB-43255A31C8B6}" type="presOf" srcId="{0E6EB7B5-9440-4DAE-846A-28FEDFD5586B}" destId="{EE655365-BAF1-4979-9CFC-2CD0F3490235}" srcOrd="0" destOrd="0" presId="urn:microsoft.com/office/officeart/2005/8/layout/vList4"/>
    <dgm:cxn modelId="{67625851-46F2-410E-8411-AE7867C84E91}" type="presOf" srcId="{275D03EE-8FEF-40D8-B1A9-B912CD464303}" destId="{15C67226-D045-43C7-B9EB-12C7E71A6771}" srcOrd="0" destOrd="0" presId="urn:microsoft.com/office/officeart/2005/8/layout/vList4"/>
    <dgm:cxn modelId="{0C5D92EC-8F60-4120-A86F-48D354867ACA}" type="presOf" srcId="{275D03EE-8FEF-40D8-B1A9-B912CD464303}" destId="{D183C34C-5978-42DF-9334-D68C4687628B}" srcOrd="1" destOrd="0" presId="urn:microsoft.com/office/officeart/2005/8/layout/vList4"/>
    <dgm:cxn modelId="{4DEAC04E-7693-41A1-B518-2B27D9160F4F}" type="presParOf" srcId="{EE655365-BAF1-4979-9CFC-2CD0F3490235}" destId="{4A57E8DB-014A-4901-99BB-FCB5C42EED1F}" srcOrd="0" destOrd="0" presId="urn:microsoft.com/office/officeart/2005/8/layout/vList4"/>
    <dgm:cxn modelId="{89A2B291-1454-4413-87BB-A9A54741E4CB}" type="presParOf" srcId="{4A57E8DB-014A-4901-99BB-FCB5C42EED1F}" destId="{15C67226-D045-43C7-B9EB-12C7E71A6771}" srcOrd="0" destOrd="0" presId="urn:microsoft.com/office/officeart/2005/8/layout/vList4"/>
    <dgm:cxn modelId="{4AD088A7-6620-4FF0-896F-F5F92184C622}" type="presParOf" srcId="{4A57E8DB-014A-4901-99BB-FCB5C42EED1F}" destId="{8630C0D8-3D26-4EA5-9C9E-BC8683AD97C1}" srcOrd="1" destOrd="0" presId="urn:microsoft.com/office/officeart/2005/8/layout/vList4"/>
    <dgm:cxn modelId="{2FC8E9E6-ACF4-4E1B-90B3-761CD42FCB33}" type="presParOf" srcId="{4A57E8DB-014A-4901-99BB-FCB5C42EED1F}" destId="{D183C34C-5978-42DF-9334-D68C468762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C6D093-43B4-481A-80A2-4742433D76C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C32FCC9-CC36-47F5-82C2-92FD1AA5E1A9}">
      <dgm:prSet phldrT="[Texto]" custT="1"/>
      <dgm:spPr/>
      <dgm:t>
        <a:bodyPr/>
        <a:lstStyle/>
        <a:p>
          <a:r>
            <a:rPr lang="es-CL" sz="2400" b="1" dirty="0"/>
            <a:t>Destinación</a:t>
          </a:r>
          <a:endParaRPr lang="es-MX" sz="3200" b="1" dirty="0"/>
        </a:p>
      </dgm:t>
    </dgm:pt>
    <dgm:pt modelId="{E698D362-A847-4925-867A-AA921939B0BF}" type="parTrans" cxnId="{F93C4752-2AC0-46A4-97F1-E4FFB6764342}">
      <dgm:prSet/>
      <dgm:spPr/>
      <dgm:t>
        <a:bodyPr/>
        <a:lstStyle/>
        <a:p>
          <a:endParaRPr lang="es-MX"/>
        </a:p>
      </dgm:t>
    </dgm:pt>
    <dgm:pt modelId="{381EF868-189E-4379-BFB2-F521E9E7BDD4}" type="sibTrans" cxnId="{F93C4752-2AC0-46A4-97F1-E4FFB6764342}">
      <dgm:prSet/>
      <dgm:spPr/>
      <dgm:t>
        <a:bodyPr/>
        <a:lstStyle/>
        <a:p>
          <a:endParaRPr lang="es-MX"/>
        </a:p>
      </dgm:t>
    </dgm:pt>
    <dgm:pt modelId="{C33637C4-3681-4D54-B2E1-0F910504213F}">
      <dgm:prSet phldrT="[Texto]" custT="1"/>
      <dgm:spPr/>
      <dgm:t>
        <a:bodyPr/>
        <a:lstStyle/>
        <a:p>
          <a:endParaRPr lang="es-CL" sz="3600" dirty="0"/>
        </a:p>
        <a:p>
          <a:r>
            <a:rPr lang="es-CL" sz="2400" b="1" dirty="0"/>
            <a:t>Formación</a:t>
          </a:r>
          <a:endParaRPr lang="es-CL" sz="3600" b="1" dirty="0"/>
        </a:p>
        <a:p>
          <a:endParaRPr lang="es-MX" sz="3600" dirty="0"/>
        </a:p>
      </dgm:t>
    </dgm:pt>
    <dgm:pt modelId="{E17E4BA1-25C8-416B-AC6D-7BC27836DC1C}" type="parTrans" cxnId="{AE858168-8105-4C4F-BAD9-E9D781418A34}">
      <dgm:prSet/>
      <dgm:spPr/>
      <dgm:t>
        <a:bodyPr/>
        <a:lstStyle/>
        <a:p>
          <a:endParaRPr lang="es-MX"/>
        </a:p>
      </dgm:t>
    </dgm:pt>
    <dgm:pt modelId="{40813FFA-008D-47C3-858E-691EE2FF8BB5}" type="sibTrans" cxnId="{AE858168-8105-4C4F-BAD9-E9D781418A34}">
      <dgm:prSet/>
      <dgm:spPr/>
      <dgm:t>
        <a:bodyPr/>
        <a:lstStyle/>
        <a:p>
          <a:endParaRPr lang="es-MX"/>
        </a:p>
      </dgm:t>
    </dgm:pt>
    <dgm:pt modelId="{54DA156A-6A7C-4A01-A469-0E261951927D}" type="pres">
      <dgm:prSet presAssocID="{2AC6D093-43B4-481A-80A2-4742433D76CA}" presName="CompostProcess" presStyleCnt="0">
        <dgm:presLayoutVars>
          <dgm:dir/>
          <dgm:resizeHandles val="exact"/>
        </dgm:presLayoutVars>
      </dgm:prSet>
      <dgm:spPr/>
    </dgm:pt>
    <dgm:pt modelId="{1543673C-1E8F-465A-8B9F-0D4EACAA3D0E}" type="pres">
      <dgm:prSet presAssocID="{2AC6D093-43B4-481A-80A2-4742433D76CA}" presName="arrow" presStyleLbl="bgShp" presStyleIdx="0" presStyleCnt="1" custScaleX="99882"/>
      <dgm:spPr/>
    </dgm:pt>
    <dgm:pt modelId="{E1692D81-5AB1-4CCD-BDF7-CCEB52EE7A0C}" type="pres">
      <dgm:prSet presAssocID="{2AC6D093-43B4-481A-80A2-4742433D76CA}" presName="linearProcess" presStyleCnt="0"/>
      <dgm:spPr/>
    </dgm:pt>
    <dgm:pt modelId="{0D532685-CFFC-4BCB-9E3C-8326E8F07ED8}" type="pres">
      <dgm:prSet presAssocID="{0C32FCC9-CC36-47F5-82C2-92FD1AA5E1A9}" presName="textNode" presStyleLbl="node1" presStyleIdx="0" presStyleCnt="2" custScaleX="79122" custScaleY="77763" custLinFactX="-16461" custLinFactNeighborX="-100000" custLinFactNeighborY="2842">
        <dgm:presLayoutVars>
          <dgm:bulletEnabled val="1"/>
        </dgm:presLayoutVars>
      </dgm:prSet>
      <dgm:spPr/>
    </dgm:pt>
    <dgm:pt modelId="{841E4D62-03E1-4B0B-8BD1-4DAC5E6A39C8}" type="pres">
      <dgm:prSet presAssocID="{381EF868-189E-4379-BFB2-F521E9E7BDD4}" presName="sibTrans" presStyleCnt="0"/>
      <dgm:spPr/>
    </dgm:pt>
    <dgm:pt modelId="{96ACAEDD-972C-4F98-A767-16C68C58323F}" type="pres">
      <dgm:prSet presAssocID="{C33637C4-3681-4D54-B2E1-0F910504213F}" presName="textNode" presStyleLbl="node1" presStyleIdx="1" presStyleCnt="2" custScaleX="81975" custScaleY="76656" custLinFactX="-30329" custLinFactNeighborX="-100000" custLinFactNeighborY="2842">
        <dgm:presLayoutVars>
          <dgm:bulletEnabled val="1"/>
        </dgm:presLayoutVars>
      </dgm:prSet>
      <dgm:spPr/>
    </dgm:pt>
  </dgm:ptLst>
  <dgm:cxnLst>
    <dgm:cxn modelId="{FDD5F029-A2BF-488E-8D85-47E30D1FEE57}" type="presOf" srcId="{C33637C4-3681-4D54-B2E1-0F910504213F}" destId="{96ACAEDD-972C-4F98-A767-16C68C58323F}" srcOrd="0" destOrd="0" presId="urn:microsoft.com/office/officeart/2005/8/layout/hProcess9"/>
    <dgm:cxn modelId="{AE858168-8105-4C4F-BAD9-E9D781418A34}" srcId="{2AC6D093-43B4-481A-80A2-4742433D76CA}" destId="{C33637C4-3681-4D54-B2E1-0F910504213F}" srcOrd="1" destOrd="0" parTransId="{E17E4BA1-25C8-416B-AC6D-7BC27836DC1C}" sibTransId="{40813FFA-008D-47C3-858E-691EE2FF8BB5}"/>
    <dgm:cxn modelId="{2AF7F06D-3849-4552-B6C4-C089D13B5200}" type="presOf" srcId="{0C32FCC9-CC36-47F5-82C2-92FD1AA5E1A9}" destId="{0D532685-CFFC-4BCB-9E3C-8326E8F07ED8}" srcOrd="0" destOrd="0" presId="urn:microsoft.com/office/officeart/2005/8/layout/hProcess9"/>
    <dgm:cxn modelId="{F93C4752-2AC0-46A4-97F1-E4FFB6764342}" srcId="{2AC6D093-43B4-481A-80A2-4742433D76CA}" destId="{0C32FCC9-CC36-47F5-82C2-92FD1AA5E1A9}" srcOrd="0" destOrd="0" parTransId="{E698D362-A847-4925-867A-AA921939B0BF}" sibTransId="{381EF868-189E-4379-BFB2-F521E9E7BDD4}"/>
    <dgm:cxn modelId="{172D27B6-EA14-400D-AFC8-3F1844C119B2}" type="presOf" srcId="{2AC6D093-43B4-481A-80A2-4742433D76CA}" destId="{54DA156A-6A7C-4A01-A469-0E261951927D}" srcOrd="0" destOrd="0" presId="urn:microsoft.com/office/officeart/2005/8/layout/hProcess9"/>
    <dgm:cxn modelId="{CCE7F72D-EB99-47E8-AFFF-A1A5324CF141}" type="presParOf" srcId="{54DA156A-6A7C-4A01-A469-0E261951927D}" destId="{1543673C-1E8F-465A-8B9F-0D4EACAA3D0E}" srcOrd="0" destOrd="0" presId="urn:microsoft.com/office/officeart/2005/8/layout/hProcess9"/>
    <dgm:cxn modelId="{6EE70BB2-201C-45F6-9871-17AF894BAF63}" type="presParOf" srcId="{54DA156A-6A7C-4A01-A469-0E261951927D}" destId="{E1692D81-5AB1-4CCD-BDF7-CCEB52EE7A0C}" srcOrd="1" destOrd="0" presId="urn:microsoft.com/office/officeart/2005/8/layout/hProcess9"/>
    <dgm:cxn modelId="{91BD5FB2-60B8-4EF9-B064-42818E73E586}" type="presParOf" srcId="{E1692D81-5AB1-4CCD-BDF7-CCEB52EE7A0C}" destId="{0D532685-CFFC-4BCB-9E3C-8326E8F07ED8}" srcOrd="0" destOrd="0" presId="urn:microsoft.com/office/officeart/2005/8/layout/hProcess9"/>
    <dgm:cxn modelId="{CB5D09EC-99B1-4565-BDC9-1B65BF66AA8A}" type="presParOf" srcId="{E1692D81-5AB1-4CCD-BDF7-CCEB52EE7A0C}" destId="{841E4D62-03E1-4B0B-8BD1-4DAC5E6A39C8}" srcOrd="1" destOrd="0" presId="urn:microsoft.com/office/officeart/2005/8/layout/hProcess9"/>
    <dgm:cxn modelId="{080477AE-4191-4D04-9C94-D686800A8919}" type="presParOf" srcId="{E1692D81-5AB1-4CCD-BDF7-CCEB52EE7A0C}" destId="{96ACAEDD-972C-4F98-A767-16C68C58323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6EB7B5-9440-4DAE-846A-28FEDFD5586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75D03EE-8FEF-40D8-B1A9-B912CD464303}">
      <dgm:prSet phldrT="[Texto]" custT="1"/>
      <dgm:spPr/>
      <dgm:t>
        <a:bodyPr/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100" b="1" u="sng" dirty="0"/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u="sng" dirty="0"/>
            <a:t>Características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dirty="0"/>
            <a:t>-Ingresan a través de concurso a nivel nacional (CONISS, CONESS, CONE APS Y CONCURSOS LOCALES).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dirty="0"/>
            <a:t>-Cum</a:t>
          </a:r>
          <a:r>
            <a:rPr lang="es-CL" sz="2000" b="0" dirty="0"/>
            <a:t>ple</a:t>
          </a:r>
          <a:r>
            <a:rPr lang="es-CL" sz="2000" dirty="0"/>
            <a:t>n un Programa de Formación a través de Becas.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dirty="0"/>
            <a:t>-</a:t>
          </a:r>
          <a:r>
            <a:rPr lang="es-CL" sz="2000" b="1" u="none" dirty="0"/>
            <a:t>No tienen calidad de </a:t>
          </a:r>
          <a:r>
            <a:rPr lang="es-CL" sz="2000" b="1" u="sng" dirty="0"/>
            <a:t>funcionarios públicos</a:t>
          </a:r>
          <a:r>
            <a:rPr lang="es-CL" sz="2000" dirty="0"/>
            <a:t>. 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dirty="0"/>
            <a:t>-Perciben Estipendio, no remuneración.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dirty="0"/>
            <a:t>-Fuera Dotación.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dirty="0"/>
            <a:t>-Tienen derecho a feriado legal, no acumulable.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000" dirty="0"/>
            <a:t>-Duración de 1 a 3 años. Dependiendo de la especialidad pueden ser de 4 años.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000" dirty="0"/>
            <a:t>-Derechos consignados art. 29° de la Ley N° 15.076 (mudanza, pasajes y remuneración adicional).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000" dirty="0"/>
            <a:t>-Escritura Pública para caucionar lo invertido en la formación y resguardar el Periodo Asistencial Obligatorio.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000" dirty="0"/>
            <a:t>-Correlativos se extinguen al término de la formación.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800" dirty="0"/>
        </a:p>
      </dgm:t>
    </dgm:pt>
    <dgm:pt modelId="{D13099D6-F16F-45D0-A185-EBC97EE09804}" type="parTrans" cxnId="{0302EA1D-A9D4-4BC5-B3C4-3FE836E95A85}">
      <dgm:prSet/>
      <dgm:spPr/>
      <dgm:t>
        <a:bodyPr/>
        <a:lstStyle/>
        <a:p>
          <a:endParaRPr lang="es-CL"/>
        </a:p>
      </dgm:t>
    </dgm:pt>
    <dgm:pt modelId="{7E980B9D-13B8-489A-BA0E-CFF54153D61E}" type="sibTrans" cxnId="{0302EA1D-A9D4-4BC5-B3C4-3FE836E95A85}">
      <dgm:prSet/>
      <dgm:spPr/>
      <dgm:t>
        <a:bodyPr/>
        <a:lstStyle/>
        <a:p>
          <a:endParaRPr lang="es-CL"/>
        </a:p>
      </dgm:t>
    </dgm:pt>
    <dgm:pt modelId="{EE655365-BAF1-4979-9CFC-2CD0F3490235}" type="pres">
      <dgm:prSet presAssocID="{0E6EB7B5-9440-4DAE-846A-28FEDFD5586B}" presName="linear" presStyleCnt="0">
        <dgm:presLayoutVars>
          <dgm:dir/>
          <dgm:resizeHandles val="exact"/>
        </dgm:presLayoutVars>
      </dgm:prSet>
      <dgm:spPr/>
    </dgm:pt>
    <dgm:pt modelId="{4A57E8DB-014A-4901-99BB-FCB5C42EED1F}" type="pres">
      <dgm:prSet presAssocID="{275D03EE-8FEF-40D8-B1A9-B912CD464303}" presName="comp" presStyleCnt="0"/>
      <dgm:spPr/>
    </dgm:pt>
    <dgm:pt modelId="{15C67226-D045-43C7-B9EB-12C7E71A6771}" type="pres">
      <dgm:prSet presAssocID="{275D03EE-8FEF-40D8-B1A9-B912CD464303}" presName="box" presStyleLbl="node1" presStyleIdx="0" presStyleCnt="1"/>
      <dgm:spPr/>
    </dgm:pt>
    <dgm:pt modelId="{8630C0D8-3D26-4EA5-9C9E-BC8683AD97C1}" type="pres">
      <dgm:prSet presAssocID="{275D03EE-8FEF-40D8-B1A9-B912CD464303}" presName="img" presStyleLbl="fgImgPlace1" presStyleIdx="0" presStyleCnt="1" custScaleX="94246" custScaleY="45512" custLinFactNeighborX="-13006" custLinFactNeighborY="6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83C34C-5978-42DF-9334-D68C4687628B}" type="pres">
      <dgm:prSet presAssocID="{275D03EE-8FEF-40D8-B1A9-B912CD464303}" presName="text" presStyleLbl="node1" presStyleIdx="0" presStyleCnt="1">
        <dgm:presLayoutVars>
          <dgm:bulletEnabled val="1"/>
        </dgm:presLayoutVars>
      </dgm:prSet>
      <dgm:spPr/>
    </dgm:pt>
  </dgm:ptLst>
  <dgm:cxnLst>
    <dgm:cxn modelId="{0302EA1D-A9D4-4BC5-B3C4-3FE836E95A85}" srcId="{0E6EB7B5-9440-4DAE-846A-28FEDFD5586B}" destId="{275D03EE-8FEF-40D8-B1A9-B912CD464303}" srcOrd="0" destOrd="0" parTransId="{D13099D6-F16F-45D0-A185-EBC97EE09804}" sibTransId="{7E980B9D-13B8-489A-BA0E-CFF54153D61E}"/>
    <dgm:cxn modelId="{9D14DC23-A19D-485E-AA69-B075B261474A}" type="presOf" srcId="{275D03EE-8FEF-40D8-B1A9-B912CD464303}" destId="{15C67226-D045-43C7-B9EB-12C7E71A6771}" srcOrd="0" destOrd="0" presId="urn:microsoft.com/office/officeart/2005/8/layout/vList4"/>
    <dgm:cxn modelId="{2A062AD9-DB94-481E-BF4A-672939963431}" type="presOf" srcId="{0E6EB7B5-9440-4DAE-846A-28FEDFD5586B}" destId="{EE655365-BAF1-4979-9CFC-2CD0F3490235}" srcOrd="0" destOrd="0" presId="urn:microsoft.com/office/officeart/2005/8/layout/vList4"/>
    <dgm:cxn modelId="{1B3156F5-804E-4FDA-B0F1-23238AE48153}" type="presOf" srcId="{275D03EE-8FEF-40D8-B1A9-B912CD464303}" destId="{D183C34C-5978-42DF-9334-D68C4687628B}" srcOrd="1" destOrd="0" presId="urn:microsoft.com/office/officeart/2005/8/layout/vList4"/>
    <dgm:cxn modelId="{C994C925-CFB0-40CD-B9EB-B7478221D660}" type="presParOf" srcId="{EE655365-BAF1-4979-9CFC-2CD0F3490235}" destId="{4A57E8DB-014A-4901-99BB-FCB5C42EED1F}" srcOrd="0" destOrd="0" presId="urn:microsoft.com/office/officeart/2005/8/layout/vList4"/>
    <dgm:cxn modelId="{1648EE48-F8CD-46A8-81DE-0E6F4D11A812}" type="presParOf" srcId="{4A57E8DB-014A-4901-99BB-FCB5C42EED1F}" destId="{15C67226-D045-43C7-B9EB-12C7E71A6771}" srcOrd="0" destOrd="0" presId="urn:microsoft.com/office/officeart/2005/8/layout/vList4"/>
    <dgm:cxn modelId="{337BA086-0C36-4E45-A8D0-EE0967A3BAC4}" type="presParOf" srcId="{4A57E8DB-014A-4901-99BB-FCB5C42EED1F}" destId="{8630C0D8-3D26-4EA5-9C9E-BC8683AD97C1}" srcOrd="1" destOrd="0" presId="urn:microsoft.com/office/officeart/2005/8/layout/vList4"/>
    <dgm:cxn modelId="{BCFFC18F-550A-48F7-A810-4F78237AFD97}" type="presParOf" srcId="{4A57E8DB-014A-4901-99BB-FCB5C42EED1F}" destId="{D183C34C-5978-42DF-9334-D68C468762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6EB7B5-9440-4DAE-846A-28FEDFD5586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75D03EE-8FEF-40D8-B1A9-B912CD464303}">
      <dgm:prSet phldrT="[Texto]" custT="1"/>
      <dgm:spPr/>
      <dgm:t>
        <a:bodyPr/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u="sng" dirty="0"/>
            <a:t>Características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dirty="0"/>
            <a:t>-Ingresan a través de concurso a nivel nacional (CONE APS Y CONE SS).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dirty="0"/>
            <a:t>-Cum</a:t>
          </a:r>
          <a:r>
            <a:rPr lang="es-CL" sz="2400" b="0" dirty="0"/>
            <a:t>plen</a:t>
          </a:r>
          <a:r>
            <a:rPr lang="es-CL" sz="2400" dirty="0"/>
            <a:t> un Programa de Formación a través de Misiones de Estudios.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dirty="0"/>
            <a:t>-Mantienen calidad de funcionario municipal ley N° 19.378.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dirty="0"/>
            <a:t>-Mantienen derechos, remuneraciones y asignaciones.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dirty="0"/>
            <a:t>-Duración de 1 a 3 años.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dirty="0"/>
            <a:t>-Escritura Pública para caucionar lo invertido en la formación y resguardar el Periodo Asistencial Obligatorio con el Servicio de Salud.</a:t>
          </a:r>
          <a:endParaRPr lang="es-CL" sz="2800" dirty="0"/>
        </a:p>
      </dgm:t>
    </dgm:pt>
    <dgm:pt modelId="{D13099D6-F16F-45D0-A185-EBC97EE09804}" type="parTrans" cxnId="{0302EA1D-A9D4-4BC5-B3C4-3FE836E95A85}">
      <dgm:prSet/>
      <dgm:spPr/>
      <dgm:t>
        <a:bodyPr/>
        <a:lstStyle/>
        <a:p>
          <a:endParaRPr lang="es-CL"/>
        </a:p>
      </dgm:t>
    </dgm:pt>
    <dgm:pt modelId="{7E980B9D-13B8-489A-BA0E-CFF54153D61E}" type="sibTrans" cxnId="{0302EA1D-A9D4-4BC5-B3C4-3FE836E95A85}">
      <dgm:prSet/>
      <dgm:spPr/>
      <dgm:t>
        <a:bodyPr/>
        <a:lstStyle/>
        <a:p>
          <a:endParaRPr lang="es-CL"/>
        </a:p>
      </dgm:t>
    </dgm:pt>
    <dgm:pt modelId="{EE655365-BAF1-4979-9CFC-2CD0F3490235}" type="pres">
      <dgm:prSet presAssocID="{0E6EB7B5-9440-4DAE-846A-28FEDFD5586B}" presName="linear" presStyleCnt="0">
        <dgm:presLayoutVars>
          <dgm:dir/>
          <dgm:resizeHandles val="exact"/>
        </dgm:presLayoutVars>
      </dgm:prSet>
      <dgm:spPr/>
    </dgm:pt>
    <dgm:pt modelId="{4A57E8DB-014A-4901-99BB-FCB5C42EED1F}" type="pres">
      <dgm:prSet presAssocID="{275D03EE-8FEF-40D8-B1A9-B912CD464303}" presName="comp" presStyleCnt="0"/>
      <dgm:spPr/>
    </dgm:pt>
    <dgm:pt modelId="{15C67226-D045-43C7-B9EB-12C7E71A6771}" type="pres">
      <dgm:prSet presAssocID="{275D03EE-8FEF-40D8-B1A9-B912CD464303}" presName="box" presStyleLbl="node1" presStyleIdx="0" presStyleCnt="1"/>
      <dgm:spPr/>
    </dgm:pt>
    <dgm:pt modelId="{8630C0D8-3D26-4EA5-9C9E-BC8683AD97C1}" type="pres">
      <dgm:prSet presAssocID="{275D03EE-8FEF-40D8-B1A9-B912CD464303}" presName="img" presStyleLbl="fgImgPlace1" presStyleIdx="0" presStyleCnt="1" custScaleX="102413" custScaleY="50504" custLinFactNeighborX="-13006" custLinFactNeighborY="6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83C34C-5978-42DF-9334-D68C4687628B}" type="pres">
      <dgm:prSet presAssocID="{275D03EE-8FEF-40D8-B1A9-B912CD464303}" presName="text" presStyleLbl="node1" presStyleIdx="0" presStyleCnt="1">
        <dgm:presLayoutVars>
          <dgm:bulletEnabled val="1"/>
        </dgm:presLayoutVars>
      </dgm:prSet>
      <dgm:spPr/>
    </dgm:pt>
  </dgm:ptLst>
  <dgm:cxnLst>
    <dgm:cxn modelId="{0302EA1D-A9D4-4BC5-B3C4-3FE836E95A85}" srcId="{0E6EB7B5-9440-4DAE-846A-28FEDFD5586B}" destId="{275D03EE-8FEF-40D8-B1A9-B912CD464303}" srcOrd="0" destOrd="0" parTransId="{D13099D6-F16F-45D0-A185-EBC97EE09804}" sibTransId="{7E980B9D-13B8-489A-BA0E-CFF54153D61E}"/>
    <dgm:cxn modelId="{5F304643-348C-4E1D-BA28-45EE16E11DED}" type="presOf" srcId="{275D03EE-8FEF-40D8-B1A9-B912CD464303}" destId="{D183C34C-5978-42DF-9334-D68C4687628B}" srcOrd="1" destOrd="0" presId="urn:microsoft.com/office/officeart/2005/8/layout/vList4"/>
    <dgm:cxn modelId="{DA236B72-3E38-4E6C-9686-E4EA47FDADCA}" type="presOf" srcId="{275D03EE-8FEF-40D8-B1A9-B912CD464303}" destId="{15C67226-D045-43C7-B9EB-12C7E71A6771}" srcOrd="0" destOrd="0" presId="urn:microsoft.com/office/officeart/2005/8/layout/vList4"/>
    <dgm:cxn modelId="{E4F827C0-832D-444E-A719-E43AB09E83CC}" type="presOf" srcId="{0E6EB7B5-9440-4DAE-846A-28FEDFD5586B}" destId="{EE655365-BAF1-4979-9CFC-2CD0F3490235}" srcOrd="0" destOrd="0" presId="urn:microsoft.com/office/officeart/2005/8/layout/vList4"/>
    <dgm:cxn modelId="{29018B87-3212-4FA3-9F14-EDF8F399DBC8}" type="presParOf" srcId="{EE655365-BAF1-4979-9CFC-2CD0F3490235}" destId="{4A57E8DB-014A-4901-99BB-FCB5C42EED1F}" srcOrd="0" destOrd="0" presId="urn:microsoft.com/office/officeart/2005/8/layout/vList4"/>
    <dgm:cxn modelId="{A81F072A-E507-4223-828C-71D0CBB95DC4}" type="presParOf" srcId="{4A57E8DB-014A-4901-99BB-FCB5C42EED1F}" destId="{15C67226-D045-43C7-B9EB-12C7E71A6771}" srcOrd="0" destOrd="0" presId="urn:microsoft.com/office/officeart/2005/8/layout/vList4"/>
    <dgm:cxn modelId="{C593685F-B51E-4D92-B64D-0A23F6378831}" type="presParOf" srcId="{4A57E8DB-014A-4901-99BB-FCB5C42EED1F}" destId="{8630C0D8-3D26-4EA5-9C9E-BC8683AD97C1}" srcOrd="1" destOrd="0" presId="urn:microsoft.com/office/officeart/2005/8/layout/vList4"/>
    <dgm:cxn modelId="{0F3D7D5C-8FF9-41FF-B03D-7063FC6F812A}" type="presParOf" srcId="{4A57E8DB-014A-4901-99BB-FCB5C42EED1F}" destId="{D183C34C-5978-42DF-9334-D68C468762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D60060-11BD-40B0-9993-C1401EF7EB6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5CAE40B-E52A-4409-9744-89BE382A650E}">
      <dgm:prSet phldrT="[Texto]" custT="1"/>
      <dgm:spPr/>
      <dgm:t>
        <a:bodyPr/>
        <a:lstStyle/>
        <a:p>
          <a:r>
            <a:rPr lang="es-CL" sz="2400" b="1" dirty="0"/>
            <a:t>BECARIO </a:t>
          </a:r>
        </a:p>
        <a:p>
          <a:r>
            <a:rPr lang="es-CL" sz="2400" b="1" dirty="0"/>
            <a:t>O </a:t>
          </a:r>
        </a:p>
        <a:p>
          <a:r>
            <a:rPr lang="es-CL" sz="2400" b="1" dirty="0"/>
            <a:t>MISIÓN DE ESTUDIOS</a:t>
          </a:r>
        </a:p>
      </dgm:t>
    </dgm:pt>
    <dgm:pt modelId="{00CDA625-09F0-4AA5-9269-1EEFDA0D22A2}" type="parTrans" cxnId="{3143EFBA-A52B-4FDE-BB25-75B24CCFC11B}">
      <dgm:prSet/>
      <dgm:spPr/>
      <dgm:t>
        <a:bodyPr/>
        <a:lstStyle/>
        <a:p>
          <a:endParaRPr lang="es-CL"/>
        </a:p>
      </dgm:t>
    </dgm:pt>
    <dgm:pt modelId="{20BB5DED-D567-4752-9A47-7272BC1152CE}" type="sibTrans" cxnId="{3143EFBA-A52B-4FDE-BB25-75B24CCFC11B}">
      <dgm:prSet/>
      <dgm:spPr/>
      <dgm:t>
        <a:bodyPr/>
        <a:lstStyle/>
        <a:p>
          <a:endParaRPr lang="es-CL"/>
        </a:p>
      </dgm:t>
    </dgm:pt>
    <dgm:pt modelId="{77D76DA6-A486-4E78-8E67-B44A2E541C1A}">
      <dgm:prSet phldrT="[Texto]" custT="1"/>
      <dgm:spPr/>
      <dgm:t>
        <a:bodyPr/>
        <a:lstStyle/>
        <a:p>
          <a:r>
            <a:rPr lang="es-CL" sz="4000" b="1" dirty="0"/>
            <a:t>PAO</a:t>
          </a:r>
        </a:p>
      </dgm:t>
    </dgm:pt>
    <dgm:pt modelId="{366D4034-6BAE-4D55-9558-A4352FB557D7}" type="parTrans" cxnId="{B3874D51-34C3-46BE-8629-C9D0F0D8384A}">
      <dgm:prSet/>
      <dgm:spPr/>
      <dgm:t>
        <a:bodyPr/>
        <a:lstStyle/>
        <a:p>
          <a:endParaRPr lang="es-CL"/>
        </a:p>
      </dgm:t>
    </dgm:pt>
    <dgm:pt modelId="{3D320773-63AC-44DD-9E60-11E92714F32E}" type="sibTrans" cxnId="{B3874D51-34C3-46BE-8629-C9D0F0D8384A}">
      <dgm:prSet/>
      <dgm:spPr/>
      <dgm:t>
        <a:bodyPr/>
        <a:lstStyle/>
        <a:p>
          <a:endParaRPr lang="es-CL"/>
        </a:p>
      </dgm:t>
    </dgm:pt>
    <dgm:pt modelId="{5C2FA3FA-06A2-4A45-AB43-54FE71CE5B30}" type="pres">
      <dgm:prSet presAssocID="{4AD60060-11BD-40B0-9993-C1401EF7EB6B}" presName="CompostProcess" presStyleCnt="0">
        <dgm:presLayoutVars>
          <dgm:dir/>
          <dgm:resizeHandles val="exact"/>
        </dgm:presLayoutVars>
      </dgm:prSet>
      <dgm:spPr/>
    </dgm:pt>
    <dgm:pt modelId="{3D35A8A7-E96B-40FD-A4CC-0983A4F8399F}" type="pres">
      <dgm:prSet presAssocID="{4AD60060-11BD-40B0-9993-C1401EF7EB6B}" presName="arrow" presStyleLbl="bgShp" presStyleIdx="0" presStyleCnt="1" custScaleX="18972" custScaleY="43664" custLinFactX="454" custLinFactNeighborX="100000" custLinFactNeighborY="97245"/>
      <dgm:spPr/>
    </dgm:pt>
    <dgm:pt modelId="{E0880351-771C-4299-AEC5-9FE380880F1F}" type="pres">
      <dgm:prSet presAssocID="{4AD60060-11BD-40B0-9993-C1401EF7EB6B}" presName="linearProcess" presStyleCnt="0"/>
      <dgm:spPr/>
    </dgm:pt>
    <dgm:pt modelId="{6F2A90B5-F91A-453A-AAF8-0960F36C423B}" type="pres">
      <dgm:prSet presAssocID="{65CAE40B-E52A-4409-9744-89BE382A650E}" presName="textNode" presStyleLbl="node1" presStyleIdx="0" presStyleCnt="2" custLinFactX="-17427" custLinFactNeighborX="-100000" custLinFactNeighborY="-18971">
        <dgm:presLayoutVars>
          <dgm:bulletEnabled val="1"/>
        </dgm:presLayoutVars>
      </dgm:prSet>
      <dgm:spPr/>
    </dgm:pt>
    <dgm:pt modelId="{15913158-2A43-4120-BD9B-4039AE6DD292}" type="pres">
      <dgm:prSet presAssocID="{20BB5DED-D567-4752-9A47-7272BC1152CE}" presName="sibTrans" presStyleCnt="0"/>
      <dgm:spPr/>
    </dgm:pt>
    <dgm:pt modelId="{9462F895-14D9-4ABF-8460-71FFE05FF223}" type="pres">
      <dgm:prSet presAssocID="{77D76DA6-A486-4E78-8E67-B44A2E541C1A}" presName="textNode" presStyleLbl="node1" presStyleIdx="1" presStyleCnt="2" custLinFactX="20749" custLinFactNeighborX="100000" custLinFactNeighborY="-20145">
        <dgm:presLayoutVars>
          <dgm:bulletEnabled val="1"/>
        </dgm:presLayoutVars>
      </dgm:prSet>
      <dgm:spPr/>
    </dgm:pt>
  </dgm:ptLst>
  <dgm:cxnLst>
    <dgm:cxn modelId="{B3874D51-34C3-46BE-8629-C9D0F0D8384A}" srcId="{4AD60060-11BD-40B0-9993-C1401EF7EB6B}" destId="{77D76DA6-A486-4E78-8E67-B44A2E541C1A}" srcOrd="1" destOrd="0" parTransId="{366D4034-6BAE-4D55-9558-A4352FB557D7}" sibTransId="{3D320773-63AC-44DD-9E60-11E92714F32E}"/>
    <dgm:cxn modelId="{3143EFBA-A52B-4FDE-BB25-75B24CCFC11B}" srcId="{4AD60060-11BD-40B0-9993-C1401EF7EB6B}" destId="{65CAE40B-E52A-4409-9744-89BE382A650E}" srcOrd="0" destOrd="0" parTransId="{00CDA625-09F0-4AA5-9269-1EEFDA0D22A2}" sibTransId="{20BB5DED-D567-4752-9A47-7272BC1152CE}"/>
    <dgm:cxn modelId="{856059DE-C0CB-4E43-86C7-B4DF6ABF6655}" type="presOf" srcId="{77D76DA6-A486-4E78-8E67-B44A2E541C1A}" destId="{9462F895-14D9-4ABF-8460-71FFE05FF223}" srcOrd="0" destOrd="0" presId="urn:microsoft.com/office/officeart/2005/8/layout/hProcess9"/>
    <dgm:cxn modelId="{936B5DF0-1425-4242-9CB7-42C88795697E}" type="presOf" srcId="{4AD60060-11BD-40B0-9993-C1401EF7EB6B}" destId="{5C2FA3FA-06A2-4A45-AB43-54FE71CE5B30}" srcOrd="0" destOrd="0" presId="urn:microsoft.com/office/officeart/2005/8/layout/hProcess9"/>
    <dgm:cxn modelId="{AAFF3BF2-397B-4721-AFBD-B07BB987E19B}" type="presOf" srcId="{65CAE40B-E52A-4409-9744-89BE382A650E}" destId="{6F2A90B5-F91A-453A-AAF8-0960F36C423B}" srcOrd="0" destOrd="0" presId="urn:microsoft.com/office/officeart/2005/8/layout/hProcess9"/>
    <dgm:cxn modelId="{ACFA05DA-76DC-42FA-919E-FB617AE3E39F}" type="presParOf" srcId="{5C2FA3FA-06A2-4A45-AB43-54FE71CE5B30}" destId="{3D35A8A7-E96B-40FD-A4CC-0983A4F8399F}" srcOrd="0" destOrd="0" presId="urn:microsoft.com/office/officeart/2005/8/layout/hProcess9"/>
    <dgm:cxn modelId="{35A38FF0-087C-4278-9C71-290EBDDD2F3E}" type="presParOf" srcId="{5C2FA3FA-06A2-4A45-AB43-54FE71CE5B30}" destId="{E0880351-771C-4299-AEC5-9FE380880F1F}" srcOrd="1" destOrd="0" presId="urn:microsoft.com/office/officeart/2005/8/layout/hProcess9"/>
    <dgm:cxn modelId="{1A338F9F-C796-41D3-857B-F5C333AA91EC}" type="presParOf" srcId="{E0880351-771C-4299-AEC5-9FE380880F1F}" destId="{6F2A90B5-F91A-453A-AAF8-0960F36C423B}" srcOrd="0" destOrd="0" presId="urn:microsoft.com/office/officeart/2005/8/layout/hProcess9"/>
    <dgm:cxn modelId="{53B49649-DCE8-458E-9D3B-BCF8F8DDD993}" type="presParOf" srcId="{E0880351-771C-4299-AEC5-9FE380880F1F}" destId="{15913158-2A43-4120-BD9B-4039AE6DD292}" srcOrd="1" destOrd="0" presId="urn:microsoft.com/office/officeart/2005/8/layout/hProcess9"/>
    <dgm:cxn modelId="{D407C655-E88A-4EA5-8740-F797B054277F}" type="presParOf" srcId="{E0880351-771C-4299-AEC5-9FE380880F1F}" destId="{9462F895-14D9-4ABF-8460-71FFE05FF22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238715-05BD-4EEF-AD06-E905AF16913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5144CFD-250C-4FEB-846E-2015613C4DD7}">
      <dgm:prSet phldrT="[Texto]"/>
      <dgm:spPr/>
      <dgm:t>
        <a:bodyPr/>
        <a:lstStyle/>
        <a:p>
          <a:pPr algn="ctr"/>
          <a:r>
            <a:rPr lang="es-CL" b="1" dirty="0"/>
            <a:t>ETAPA DE DESTINACIÓN Y FORMACÓN </a:t>
          </a:r>
        </a:p>
        <a:p>
          <a:pPr algn="ctr"/>
          <a:r>
            <a:rPr lang="es-CL" dirty="0"/>
            <a:t>Profesionales con menos de 6 años de ejercicio profesional</a:t>
          </a:r>
        </a:p>
      </dgm:t>
    </dgm:pt>
    <dgm:pt modelId="{815F10DA-0CBB-4278-AB08-FC3F755C5CA2}" type="parTrans" cxnId="{23A29C92-C847-44EB-AC94-B66FBE77A55E}">
      <dgm:prSet/>
      <dgm:spPr/>
      <dgm:t>
        <a:bodyPr/>
        <a:lstStyle/>
        <a:p>
          <a:pPr algn="ctr"/>
          <a:endParaRPr lang="es-CL"/>
        </a:p>
      </dgm:t>
    </dgm:pt>
    <dgm:pt modelId="{C2868710-BC60-4704-A6F6-768DD84F3185}" type="sibTrans" cxnId="{23A29C92-C847-44EB-AC94-B66FBE77A55E}">
      <dgm:prSet/>
      <dgm:spPr/>
      <dgm:t>
        <a:bodyPr/>
        <a:lstStyle/>
        <a:p>
          <a:pPr algn="ctr"/>
          <a:endParaRPr lang="es-CL"/>
        </a:p>
      </dgm:t>
    </dgm:pt>
    <dgm:pt modelId="{31A26BC3-84CA-4E59-A724-55E47A252BF5}">
      <dgm:prSet phldrT="[Texto]"/>
      <dgm:spPr/>
      <dgm:t>
        <a:bodyPr/>
        <a:lstStyle/>
        <a:p>
          <a:pPr algn="ctr"/>
          <a:r>
            <a:rPr lang="es-CL" b="1" dirty="0"/>
            <a:t>ETAPA DE PLANTA SUPERIOR</a:t>
          </a:r>
        </a:p>
        <a:p>
          <a:pPr algn="ctr"/>
          <a:r>
            <a:rPr lang="es-CL" dirty="0"/>
            <a:t>Profesionales con más de 6 años de ejercicio profesional y difusión de vacante.</a:t>
          </a:r>
        </a:p>
      </dgm:t>
    </dgm:pt>
    <dgm:pt modelId="{DF71CAAF-C716-4CAA-958C-12716A4FD1B7}" type="parTrans" cxnId="{98010575-D096-41A5-A26B-913160285670}">
      <dgm:prSet/>
      <dgm:spPr/>
      <dgm:t>
        <a:bodyPr/>
        <a:lstStyle/>
        <a:p>
          <a:pPr algn="ctr"/>
          <a:endParaRPr lang="es-CL"/>
        </a:p>
      </dgm:t>
    </dgm:pt>
    <dgm:pt modelId="{FB45E648-EA49-4543-934A-1098233A9741}" type="sibTrans" cxnId="{98010575-D096-41A5-A26B-913160285670}">
      <dgm:prSet/>
      <dgm:spPr/>
      <dgm:t>
        <a:bodyPr/>
        <a:lstStyle/>
        <a:p>
          <a:pPr algn="ctr"/>
          <a:endParaRPr lang="es-CL"/>
        </a:p>
      </dgm:t>
    </dgm:pt>
    <dgm:pt modelId="{16AA9981-FF2B-41D3-A699-149C90FA3640}" type="pres">
      <dgm:prSet presAssocID="{F1238715-05BD-4EEF-AD06-E905AF16913B}" presName="linearFlow" presStyleCnt="0">
        <dgm:presLayoutVars>
          <dgm:dir/>
          <dgm:resizeHandles val="exact"/>
        </dgm:presLayoutVars>
      </dgm:prSet>
      <dgm:spPr/>
    </dgm:pt>
    <dgm:pt modelId="{91D1228C-5B61-4B80-AEC0-5275B2C13C0F}" type="pres">
      <dgm:prSet presAssocID="{75144CFD-250C-4FEB-846E-2015613C4DD7}" presName="composite" presStyleCnt="0"/>
      <dgm:spPr/>
    </dgm:pt>
    <dgm:pt modelId="{669DC8F5-F6BD-43EA-A61E-F6941FEBBB4A}" type="pres">
      <dgm:prSet presAssocID="{75144CFD-250C-4FEB-846E-2015613C4DD7}" presName="imgShp" presStyleLbl="fgImgPlace1" presStyleIdx="0" presStyleCnt="2"/>
      <dgm:spPr/>
    </dgm:pt>
    <dgm:pt modelId="{261D2A23-4351-4879-961B-DD9E3D58216A}" type="pres">
      <dgm:prSet presAssocID="{75144CFD-250C-4FEB-846E-2015613C4DD7}" presName="txShp" presStyleLbl="node1" presStyleIdx="0" presStyleCnt="2">
        <dgm:presLayoutVars>
          <dgm:bulletEnabled val="1"/>
        </dgm:presLayoutVars>
      </dgm:prSet>
      <dgm:spPr/>
    </dgm:pt>
    <dgm:pt modelId="{52CCD402-0147-43B4-B050-368BF7FB41F9}" type="pres">
      <dgm:prSet presAssocID="{C2868710-BC60-4704-A6F6-768DD84F3185}" presName="spacing" presStyleCnt="0"/>
      <dgm:spPr/>
    </dgm:pt>
    <dgm:pt modelId="{D480326D-A339-43E5-93CF-C5BEE7DCA4D4}" type="pres">
      <dgm:prSet presAssocID="{31A26BC3-84CA-4E59-A724-55E47A252BF5}" presName="composite" presStyleCnt="0"/>
      <dgm:spPr/>
    </dgm:pt>
    <dgm:pt modelId="{5EB24E97-11DB-42CB-8D26-2CCEE54CD86D}" type="pres">
      <dgm:prSet presAssocID="{31A26BC3-84CA-4E59-A724-55E47A252BF5}" presName="imgShp" presStyleLbl="fgImgPlace1" presStyleIdx="1" presStyleCnt="2"/>
      <dgm:spPr/>
    </dgm:pt>
    <dgm:pt modelId="{1FAE571B-6766-457E-9D10-0173871FF471}" type="pres">
      <dgm:prSet presAssocID="{31A26BC3-84CA-4E59-A724-55E47A252BF5}" presName="txShp" presStyleLbl="node1" presStyleIdx="1" presStyleCnt="2">
        <dgm:presLayoutVars>
          <dgm:bulletEnabled val="1"/>
        </dgm:presLayoutVars>
      </dgm:prSet>
      <dgm:spPr/>
    </dgm:pt>
  </dgm:ptLst>
  <dgm:cxnLst>
    <dgm:cxn modelId="{6032CA21-B560-4447-9793-7C8CD5527E03}" type="presOf" srcId="{F1238715-05BD-4EEF-AD06-E905AF16913B}" destId="{16AA9981-FF2B-41D3-A699-149C90FA3640}" srcOrd="0" destOrd="0" presId="urn:microsoft.com/office/officeart/2005/8/layout/vList3"/>
    <dgm:cxn modelId="{69960C3D-5A0F-44E5-B4B0-990F3DE2B797}" type="presOf" srcId="{75144CFD-250C-4FEB-846E-2015613C4DD7}" destId="{261D2A23-4351-4879-961B-DD9E3D58216A}" srcOrd="0" destOrd="0" presId="urn:microsoft.com/office/officeart/2005/8/layout/vList3"/>
    <dgm:cxn modelId="{98010575-D096-41A5-A26B-913160285670}" srcId="{F1238715-05BD-4EEF-AD06-E905AF16913B}" destId="{31A26BC3-84CA-4E59-A724-55E47A252BF5}" srcOrd="1" destOrd="0" parTransId="{DF71CAAF-C716-4CAA-958C-12716A4FD1B7}" sibTransId="{FB45E648-EA49-4543-934A-1098233A9741}"/>
    <dgm:cxn modelId="{23A29C92-C847-44EB-AC94-B66FBE77A55E}" srcId="{F1238715-05BD-4EEF-AD06-E905AF16913B}" destId="{75144CFD-250C-4FEB-846E-2015613C4DD7}" srcOrd="0" destOrd="0" parTransId="{815F10DA-0CBB-4278-AB08-FC3F755C5CA2}" sibTransId="{C2868710-BC60-4704-A6F6-768DD84F3185}"/>
    <dgm:cxn modelId="{CB2EFBA8-4039-4C43-AEB2-80E58E971448}" type="presOf" srcId="{31A26BC3-84CA-4E59-A724-55E47A252BF5}" destId="{1FAE571B-6766-457E-9D10-0173871FF471}" srcOrd="0" destOrd="0" presId="urn:microsoft.com/office/officeart/2005/8/layout/vList3"/>
    <dgm:cxn modelId="{01D4F3D6-4B82-4CB3-9833-2CCD8F0AB29A}" type="presParOf" srcId="{16AA9981-FF2B-41D3-A699-149C90FA3640}" destId="{91D1228C-5B61-4B80-AEC0-5275B2C13C0F}" srcOrd="0" destOrd="0" presId="urn:microsoft.com/office/officeart/2005/8/layout/vList3"/>
    <dgm:cxn modelId="{3AAFDE8E-8E8E-423F-9B9F-A2EAD881FE0C}" type="presParOf" srcId="{91D1228C-5B61-4B80-AEC0-5275B2C13C0F}" destId="{669DC8F5-F6BD-43EA-A61E-F6941FEBBB4A}" srcOrd="0" destOrd="0" presId="urn:microsoft.com/office/officeart/2005/8/layout/vList3"/>
    <dgm:cxn modelId="{473C1CD5-1F7F-4891-A281-0C25745CD2F8}" type="presParOf" srcId="{91D1228C-5B61-4B80-AEC0-5275B2C13C0F}" destId="{261D2A23-4351-4879-961B-DD9E3D58216A}" srcOrd="1" destOrd="0" presId="urn:microsoft.com/office/officeart/2005/8/layout/vList3"/>
    <dgm:cxn modelId="{09B570AF-D257-46B0-BEF9-7474144A73E5}" type="presParOf" srcId="{16AA9981-FF2B-41D3-A699-149C90FA3640}" destId="{52CCD402-0147-43B4-B050-368BF7FB41F9}" srcOrd="1" destOrd="0" presId="urn:microsoft.com/office/officeart/2005/8/layout/vList3"/>
    <dgm:cxn modelId="{41FE228A-F5C3-47D1-A160-12A6FFEB1D3D}" type="presParOf" srcId="{16AA9981-FF2B-41D3-A699-149C90FA3640}" destId="{D480326D-A339-43E5-93CF-C5BEE7DCA4D4}" srcOrd="2" destOrd="0" presId="urn:microsoft.com/office/officeart/2005/8/layout/vList3"/>
    <dgm:cxn modelId="{D0E0F4DE-5FD5-4BCE-A5EB-B49A58AB124B}" type="presParOf" srcId="{D480326D-A339-43E5-93CF-C5BEE7DCA4D4}" destId="{5EB24E97-11DB-42CB-8D26-2CCEE54CD86D}" srcOrd="0" destOrd="0" presId="urn:microsoft.com/office/officeart/2005/8/layout/vList3"/>
    <dgm:cxn modelId="{0C8A16EC-311C-4E00-83C3-01602E494DD6}" type="presParOf" srcId="{D480326D-A339-43E5-93CF-C5BEE7DCA4D4}" destId="{1FAE571B-6766-457E-9D10-0173871FF4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2137F-2560-41B1-9279-ABF3ADDA3FC9}">
      <dsp:nvSpPr>
        <dsp:cNvPr id="0" name=""/>
        <dsp:cNvSpPr/>
      </dsp:nvSpPr>
      <dsp:spPr>
        <a:xfrm>
          <a:off x="0" y="0"/>
          <a:ext cx="2686050" cy="305344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OBJETIVO</a:t>
          </a:r>
        </a:p>
      </dsp:txBody>
      <dsp:txXfrm>
        <a:off x="671513" y="0"/>
        <a:ext cx="1343025" cy="23819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09014-478C-4E52-8C6F-AAD29EC85D34}">
      <dsp:nvSpPr>
        <dsp:cNvPr id="0" name=""/>
        <dsp:cNvSpPr/>
      </dsp:nvSpPr>
      <dsp:spPr>
        <a:xfrm>
          <a:off x="0" y="13738"/>
          <a:ext cx="10609118" cy="1333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El término de la beca, implica la obligación de efectuar </a:t>
          </a:r>
          <a:r>
            <a:rPr lang="es-CL" sz="2400" b="1" kern="1200" dirty="0"/>
            <a:t>fase asistencial </a:t>
          </a:r>
          <a:r>
            <a:rPr lang="es-CL" sz="2400" kern="1200" dirty="0"/>
            <a:t>(sin interrupción), En cualquier establecimiento que determine la Subsecretaría de Redes Asistenciales o el Director de Servicio.</a:t>
          </a:r>
        </a:p>
      </dsp:txBody>
      <dsp:txXfrm>
        <a:off x="65111" y="78849"/>
        <a:ext cx="10478896" cy="1203577"/>
      </dsp:txXfrm>
    </dsp:sp>
    <dsp:sp modelId="{9475A422-C502-4F7D-A400-96D0742AFB9B}">
      <dsp:nvSpPr>
        <dsp:cNvPr id="0" name=""/>
        <dsp:cNvSpPr/>
      </dsp:nvSpPr>
      <dsp:spPr>
        <a:xfrm>
          <a:off x="0" y="1347538"/>
          <a:ext cx="1060911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83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2400" kern="1200" dirty="0"/>
        </a:p>
      </dsp:txBody>
      <dsp:txXfrm>
        <a:off x="0" y="1347538"/>
        <a:ext cx="10609118" cy="314640"/>
      </dsp:txXfrm>
    </dsp:sp>
    <dsp:sp modelId="{4D63127D-96A6-4750-AD24-6AB4B37EA821}">
      <dsp:nvSpPr>
        <dsp:cNvPr id="0" name=""/>
        <dsp:cNvSpPr/>
      </dsp:nvSpPr>
      <dsp:spPr>
        <a:xfrm>
          <a:off x="0" y="1524001"/>
          <a:ext cx="10609118" cy="1333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Corresponde al doble del tiempo de duración de la beca. Excepcionalmente puede ser menor, debiendo quedar establecido en las Bases del Concurso.</a:t>
          </a:r>
        </a:p>
      </dsp:txBody>
      <dsp:txXfrm>
        <a:off x="65111" y="1589112"/>
        <a:ext cx="10478896" cy="1203577"/>
      </dsp:txXfrm>
    </dsp:sp>
    <dsp:sp modelId="{B77014A5-4AED-4259-8A12-A73382D28212}">
      <dsp:nvSpPr>
        <dsp:cNvPr id="0" name=""/>
        <dsp:cNvSpPr/>
      </dsp:nvSpPr>
      <dsp:spPr>
        <a:xfrm>
          <a:off x="0" y="2995978"/>
          <a:ext cx="1060911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83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2400" kern="1200" dirty="0"/>
        </a:p>
      </dsp:txBody>
      <dsp:txXfrm>
        <a:off x="0" y="2995978"/>
        <a:ext cx="10609118" cy="314640"/>
      </dsp:txXfrm>
    </dsp:sp>
    <dsp:sp modelId="{93222AD4-1F5C-465B-87A1-7D3545B6F6E8}">
      <dsp:nvSpPr>
        <dsp:cNvPr id="0" name=""/>
        <dsp:cNvSpPr/>
      </dsp:nvSpPr>
      <dsp:spPr>
        <a:xfrm>
          <a:off x="0" y="3037397"/>
          <a:ext cx="10609118" cy="1333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El PAO se cumple en calidad de funcionario (NO BECARIO).</a:t>
          </a:r>
        </a:p>
      </dsp:txBody>
      <dsp:txXfrm>
        <a:off x="65111" y="3102508"/>
        <a:ext cx="10478896" cy="12035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09014-478C-4E52-8C6F-AAD29EC85D34}">
      <dsp:nvSpPr>
        <dsp:cNvPr id="0" name=""/>
        <dsp:cNvSpPr/>
      </dsp:nvSpPr>
      <dsp:spPr>
        <a:xfrm>
          <a:off x="0" y="0"/>
          <a:ext cx="10838985" cy="1318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Jornada completa. Excepcionalmente puede reducirse hasta 22 </a:t>
          </a:r>
          <a:r>
            <a:rPr lang="es-CL" sz="2400" kern="1200" dirty="0" err="1"/>
            <a:t>hrs</a:t>
          </a:r>
          <a:r>
            <a:rPr lang="es-CL" sz="2400" kern="1200" dirty="0"/>
            <a:t>., cuando asuma otro cargo público o la DSS lo determine, a petición del profesional, extendiéndose por el tiempo proporcional restante.</a:t>
          </a:r>
        </a:p>
      </dsp:txBody>
      <dsp:txXfrm>
        <a:off x="64368" y="64368"/>
        <a:ext cx="10710249" cy="1189854"/>
      </dsp:txXfrm>
    </dsp:sp>
    <dsp:sp modelId="{9475A422-C502-4F7D-A400-96D0742AFB9B}">
      <dsp:nvSpPr>
        <dsp:cNvPr id="0" name=""/>
        <dsp:cNvSpPr/>
      </dsp:nvSpPr>
      <dsp:spPr>
        <a:xfrm>
          <a:off x="0" y="1326110"/>
          <a:ext cx="10838985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138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600" kern="1200" dirty="0"/>
        </a:p>
      </dsp:txBody>
      <dsp:txXfrm>
        <a:off x="0" y="1326110"/>
        <a:ext cx="10838985" cy="761760"/>
      </dsp:txXfrm>
    </dsp:sp>
    <dsp:sp modelId="{239324D2-15AC-416F-8454-F8AE2C9B1812}">
      <dsp:nvSpPr>
        <dsp:cNvPr id="0" name=""/>
        <dsp:cNvSpPr/>
      </dsp:nvSpPr>
      <dsp:spPr>
        <a:xfrm>
          <a:off x="0" y="1442537"/>
          <a:ext cx="10838985" cy="934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No puede haber discontinuidad entre el inicio de la Beca y el término del PAO.</a:t>
          </a:r>
        </a:p>
      </dsp:txBody>
      <dsp:txXfrm>
        <a:off x="45631" y="1488168"/>
        <a:ext cx="10747723" cy="843486"/>
      </dsp:txXfrm>
    </dsp:sp>
    <dsp:sp modelId="{D1A4AD6B-C680-41B0-B386-484F5D83F698}">
      <dsp:nvSpPr>
        <dsp:cNvPr id="0" name=""/>
        <dsp:cNvSpPr/>
      </dsp:nvSpPr>
      <dsp:spPr>
        <a:xfrm>
          <a:off x="0" y="2532894"/>
          <a:ext cx="10838985" cy="10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La interrupción, solo puede ser autorizada por la Subsecretaría de Redes o por el Director de Servicio, siempre que el interesado acredite razones de fuerza mayor.</a:t>
          </a:r>
        </a:p>
      </dsp:txBody>
      <dsp:txXfrm>
        <a:off x="52590" y="2585484"/>
        <a:ext cx="10733805" cy="972121"/>
      </dsp:txXfrm>
    </dsp:sp>
    <dsp:sp modelId="{E6C9A8D2-F7ED-4213-8C30-304BCC142C45}">
      <dsp:nvSpPr>
        <dsp:cNvPr id="0" name=""/>
        <dsp:cNvSpPr/>
      </dsp:nvSpPr>
      <dsp:spPr>
        <a:xfrm>
          <a:off x="0" y="3784633"/>
          <a:ext cx="10838985" cy="1080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Los profesionales tienen derecho a solicitar Permisos Sin Goce de Remuneraciones. Este tiempo, no computa para el PAO. Se debe extender el PAO, por el periodo correspondiente y modificar la Escritura Pública.</a:t>
          </a:r>
        </a:p>
      </dsp:txBody>
      <dsp:txXfrm>
        <a:off x="52748" y="3837381"/>
        <a:ext cx="10733489" cy="9750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09014-478C-4E52-8C6F-AAD29EC85D34}">
      <dsp:nvSpPr>
        <dsp:cNvPr id="0" name=""/>
        <dsp:cNvSpPr/>
      </dsp:nvSpPr>
      <dsp:spPr>
        <a:xfrm>
          <a:off x="0" y="0"/>
          <a:ext cx="10838985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Todos los profesionales que se encuentre cumpliendo PAO, pueden solicitar traslado a otro Servicio de Salud. </a:t>
          </a:r>
        </a:p>
      </dsp:txBody>
      <dsp:txXfrm>
        <a:off x="76105" y="76105"/>
        <a:ext cx="10686775" cy="1406815"/>
      </dsp:txXfrm>
    </dsp:sp>
    <dsp:sp modelId="{9475A422-C502-4F7D-A400-96D0742AFB9B}">
      <dsp:nvSpPr>
        <dsp:cNvPr id="0" name=""/>
        <dsp:cNvSpPr/>
      </dsp:nvSpPr>
      <dsp:spPr>
        <a:xfrm>
          <a:off x="0" y="2188272"/>
          <a:ext cx="1083898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138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5100" kern="1200" dirty="0"/>
            <a:t>IMPORTANTE!</a:t>
          </a:r>
        </a:p>
      </dsp:txBody>
      <dsp:txXfrm>
        <a:off x="0" y="2188272"/>
        <a:ext cx="10838985" cy="1076400"/>
      </dsp:txXfrm>
    </dsp:sp>
    <dsp:sp modelId="{4D02936F-9808-4311-B41D-3334D3329421}">
      <dsp:nvSpPr>
        <dsp:cNvPr id="0" name=""/>
        <dsp:cNvSpPr/>
      </dsp:nvSpPr>
      <dsp:spPr>
        <a:xfrm>
          <a:off x="0" y="3006099"/>
          <a:ext cx="10838985" cy="155902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La facultad para autorizar Rebajas en Jornadas Semanales, Interrupciones o Traslados a otros Servicios de Salud, la tiene el/la </a:t>
          </a:r>
          <a:r>
            <a:rPr lang="es-CL" sz="2800" b="1" kern="1200" dirty="0"/>
            <a:t>Director/a de Servicio de Salud.</a:t>
          </a:r>
        </a:p>
      </dsp:txBody>
      <dsp:txXfrm>
        <a:off x="76105" y="3082204"/>
        <a:ext cx="10686775" cy="14068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DD760-4AD8-4120-A426-6C3F9B97E8DD}">
      <dsp:nvSpPr>
        <dsp:cNvPr id="0" name=""/>
        <dsp:cNvSpPr/>
      </dsp:nvSpPr>
      <dsp:spPr>
        <a:xfrm>
          <a:off x="0" y="0"/>
          <a:ext cx="6073108" cy="959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TIEMPO SERVIDO EN LA BECA</a:t>
          </a:r>
        </a:p>
      </dsp:txBody>
      <dsp:txXfrm>
        <a:off x="28096" y="28096"/>
        <a:ext cx="5037993" cy="903066"/>
      </dsp:txXfrm>
    </dsp:sp>
    <dsp:sp modelId="{644AAEDA-C67D-4361-AE51-56C9DE29D5B0}">
      <dsp:nvSpPr>
        <dsp:cNvPr id="0" name=""/>
        <dsp:cNvSpPr/>
      </dsp:nvSpPr>
      <dsp:spPr>
        <a:xfrm>
          <a:off x="535862" y="1119134"/>
          <a:ext cx="6073108" cy="959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CERTIFICADO DE ESPECIALISTA</a:t>
          </a:r>
        </a:p>
      </dsp:txBody>
      <dsp:txXfrm>
        <a:off x="563958" y="1147230"/>
        <a:ext cx="4857536" cy="903066"/>
      </dsp:txXfrm>
    </dsp:sp>
    <dsp:sp modelId="{B679B272-EF8D-4887-892D-9F79DEC09039}">
      <dsp:nvSpPr>
        <dsp:cNvPr id="0" name=""/>
        <dsp:cNvSpPr/>
      </dsp:nvSpPr>
      <dsp:spPr>
        <a:xfrm>
          <a:off x="1071725" y="2238269"/>
          <a:ext cx="6073108" cy="959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SE RECONOCE TRIENIO</a:t>
          </a:r>
        </a:p>
      </dsp:txBody>
      <dsp:txXfrm>
        <a:off x="1099821" y="2266365"/>
        <a:ext cx="4857536" cy="903066"/>
      </dsp:txXfrm>
    </dsp:sp>
    <dsp:sp modelId="{1E2925D0-508A-429C-A678-0E414CFA45E2}">
      <dsp:nvSpPr>
        <dsp:cNvPr id="0" name=""/>
        <dsp:cNvSpPr/>
      </dsp:nvSpPr>
      <dsp:spPr>
        <a:xfrm>
          <a:off x="5449590" y="727437"/>
          <a:ext cx="623517" cy="6235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800" kern="1200"/>
        </a:p>
      </dsp:txBody>
      <dsp:txXfrm>
        <a:off x="5589881" y="727437"/>
        <a:ext cx="342935" cy="469197"/>
      </dsp:txXfrm>
    </dsp:sp>
    <dsp:sp modelId="{237802CC-0C00-497B-A188-642F8181D3C5}">
      <dsp:nvSpPr>
        <dsp:cNvPr id="0" name=""/>
        <dsp:cNvSpPr/>
      </dsp:nvSpPr>
      <dsp:spPr>
        <a:xfrm>
          <a:off x="5985453" y="1840177"/>
          <a:ext cx="623517" cy="6235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800" kern="1200"/>
        </a:p>
      </dsp:txBody>
      <dsp:txXfrm>
        <a:off x="6125744" y="1840177"/>
        <a:ext cx="342935" cy="4691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82F50-6E16-4FF6-A859-8E4BB94CC1E7}">
      <dsp:nvSpPr>
        <dsp:cNvPr id="0" name=""/>
        <dsp:cNvSpPr/>
      </dsp:nvSpPr>
      <dsp:spPr>
        <a:xfrm>
          <a:off x="0" y="0"/>
          <a:ext cx="6787110" cy="33230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D3C49-F198-42EE-92B8-E09A1880C921}">
      <dsp:nvSpPr>
        <dsp:cNvPr id="0" name=""/>
        <dsp:cNvSpPr/>
      </dsp:nvSpPr>
      <dsp:spPr>
        <a:xfrm>
          <a:off x="0" y="1202410"/>
          <a:ext cx="2216331" cy="902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Especialistas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(Etapa de Destinación y Formación o Etapa de Planta Superior)</a:t>
          </a:r>
        </a:p>
      </dsp:txBody>
      <dsp:txXfrm>
        <a:off x="44051" y="1246461"/>
        <a:ext cx="2128229" cy="814295"/>
      </dsp:txXfrm>
    </dsp:sp>
    <dsp:sp modelId="{BD0C583A-3EF4-43AE-AD6C-D45D52891C39}">
      <dsp:nvSpPr>
        <dsp:cNvPr id="0" name=""/>
        <dsp:cNvSpPr/>
      </dsp:nvSpPr>
      <dsp:spPr>
        <a:xfrm>
          <a:off x="2408604" y="1155316"/>
          <a:ext cx="1968068" cy="1103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Registro Superintendencia de Salud</a:t>
          </a:r>
        </a:p>
      </dsp:txBody>
      <dsp:txXfrm>
        <a:off x="2462495" y="1209207"/>
        <a:ext cx="1860286" cy="9961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3E702-99DB-4E8C-A053-49AA6D4B40CC}">
      <dsp:nvSpPr>
        <dsp:cNvPr id="0" name=""/>
        <dsp:cNvSpPr/>
      </dsp:nvSpPr>
      <dsp:spPr>
        <a:xfrm>
          <a:off x="1564250" y="924594"/>
          <a:ext cx="2929535" cy="1953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M800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Médico Periodo Asistencial Obligatorio</a:t>
          </a:r>
        </a:p>
      </dsp:txBody>
      <dsp:txXfrm>
        <a:off x="2032976" y="924594"/>
        <a:ext cx="2460809" cy="1953999"/>
      </dsp:txXfrm>
    </dsp:sp>
    <dsp:sp modelId="{9C509890-3337-4EB0-97B8-8282FB9A9A0C}">
      <dsp:nvSpPr>
        <dsp:cNvPr id="0" name=""/>
        <dsp:cNvSpPr/>
      </dsp:nvSpPr>
      <dsp:spPr>
        <a:xfrm>
          <a:off x="1831" y="143385"/>
          <a:ext cx="1953023" cy="1953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Médicos cirujanos</a:t>
          </a:r>
        </a:p>
      </dsp:txBody>
      <dsp:txXfrm>
        <a:off x="287845" y="429399"/>
        <a:ext cx="1380995" cy="1380995"/>
      </dsp:txXfrm>
    </dsp:sp>
    <dsp:sp modelId="{E84624D9-6795-4E3A-B7C6-4FC9637747B4}">
      <dsp:nvSpPr>
        <dsp:cNvPr id="0" name=""/>
        <dsp:cNvSpPr/>
      </dsp:nvSpPr>
      <dsp:spPr>
        <a:xfrm>
          <a:off x="6446809" y="924594"/>
          <a:ext cx="2929535" cy="1953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D277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Dentista Periodo Asistencial Obligatorio</a:t>
          </a:r>
        </a:p>
      </dsp:txBody>
      <dsp:txXfrm>
        <a:off x="6915534" y="924594"/>
        <a:ext cx="2460809" cy="1953999"/>
      </dsp:txXfrm>
    </dsp:sp>
    <dsp:sp modelId="{8A2E290F-025D-481F-9AD1-395F1DB2C7C6}">
      <dsp:nvSpPr>
        <dsp:cNvPr id="0" name=""/>
        <dsp:cNvSpPr/>
      </dsp:nvSpPr>
      <dsp:spPr>
        <a:xfrm>
          <a:off x="4884390" y="143385"/>
          <a:ext cx="1953023" cy="1953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Cirujanos Dentistas</a:t>
          </a:r>
        </a:p>
      </dsp:txBody>
      <dsp:txXfrm>
        <a:off x="5170404" y="429399"/>
        <a:ext cx="1380995" cy="1380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D2A23-4351-4879-961B-DD9E3D58216A}">
      <dsp:nvSpPr>
        <dsp:cNvPr id="0" name=""/>
        <dsp:cNvSpPr/>
      </dsp:nvSpPr>
      <dsp:spPr>
        <a:xfrm rot="10800000">
          <a:off x="1681734" y="1099"/>
          <a:ext cx="5461934" cy="12239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21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000" kern="1200" dirty="0"/>
            <a:t>Art. 8° Ley N° 19.664</a:t>
          </a:r>
        </a:p>
      </dsp:txBody>
      <dsp:txXfrm rot="10800000">
        <a:off x="1987717" y="1099"/>
        <a:ext cx="5155951" cy="1223934"/>
      </dsp:txXfrm>
    </dsp:sp>
    <dsp:sp modelId="{669DC8F5-F6BD-43EA-A61E-F6941FEBBB4A}">
      <dsp:nvSpPr>
        <dsp:cNvPr id="0" name=""/>
        <dsp:cNvSpPr/>
      </dsp:nvSpPr>
      <dsp:spPr>
        <a:xfrm>
          <a:off x="1069766" y="1099"/>
          <a:ext cx="1223934" cy="12239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E571B-6766-457E-9D10-0173871FF471}">
      <dsp:nvSpPr>
        <dsp:cNvPr id="0" name=""/>
        <dsp:cNvSpPr/>
      </dsp:nvSpPr>
      <dsp:spPr>
        <a:xfrm rot="10800000">
          <a:off x="1681734" y="1531586"/>
          <a:ext cx="5461934" cy="12239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21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000" kern="1200" dirty="0"/>
            <a:t>Art. 9° Ley N° 19.664</a:t>
          </a:r>
        </a:p>
      </dsp:txBody>
      <dsp:txXfrm rot="10800000">
        <a:off x="1987717" y="1531586"/>
        <a:ext cx="5155951" cy="1223934"/>
      </dsp:txXfrm>
    </dsp:sp>
    <dsp:sp modelId="{5EB24E97-11DB-42CB-8D26-2CCEE54CD86D}">
      <dsp:nvSpPr>
        <dsp:cNvPr id="0" name=""/>
        <dsp:cNvSpPr/>
      </dsp:nvSpPr>
      <dsp:spPr>
        <a:xfrm>
          <a:off x="1069766" y="1531586"/>
          <a:ext cx="1223934" cy="12239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67226-D045-43C7-B9EB-12C7E71A6771}">
      <dsp:nvSpPr>
        <dsp:cNvPr id="0" name=""/>
        <dsp:cNvSpPr/>
      </dsp:nvSpPr>
      <dsp:spPr>
        <a:xfrm>
          <a:off x="0" y="0"/>
          <a:ext cx="10618025" cy="4361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u="sng" kern="1200" dirty="0"/>
            <a:t>DESTINACIÓN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- Cumplen funciones de carácter asistencial, principalmente en establecimientos de APS y Hospitales de la Familia y la Comunidad. 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- Permanencia desde 3 y hasta 6 años. 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800" kern="1200" dirty="0"/>
        </a:p>
      </dsp:txBody>
      <dsp:txXfrm>
        <a:off x="2559726" y="0"/>
        <a:ext cx="8058298" cy="4361213"/>
      </dsp:txXfrm>
    </dsp:sp>
    <dsp:sp modelId="{8630C0D8-3D26-4EA5-9C9E-BC8683AD97C1}">
      <dsp:nvSpPr>
        <dsp:cNvPr id="0" name=""/>
        <dsp:cNvSpPr/>
      </dsp:nvSpPr>
      <dsp:spPr>
        <a:xfrm>
          <a:off x="51950" y="1038736"/>
          <a:ext cx="2339554" cy="2327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67226-D045-43C7-B9EB-12C7E71A6771}">
      <dsp:nvSpPr>
        <dsp:cNvPr id="0" name=""/>
        <dsp:cNvSpPr/>
      </dsp:nvSpPr>
      <dsp:spPr>
        <a:xfrm>
          <a:off x="0" y="0"/>
          <a:ext cx="10685318" cy="5266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400" b="1" u="sng" kern="1200" dirty="0"/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u="sng" kern="1200" dirty="0">
              <a:effectLst/>
            </a:rPr>
            <a:t>Características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-Concurso anual a nivel nacional, realizado en nivel central.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-Cumplen un Programa de Formación a través de Comisiones de Estudios.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kern="1200" dirty="0"/>
            <a:t>-Duración de 1 a 3 años.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kern="1200" dirty="0"/>
            <a:t>-Escritura Pública para caucionar monto invertido en la formación (aranceles y matrículas).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kern="1200" dirty="0"/>
            <a:t>-Mantiene calidad de funcionario.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kern="1200" dirty="0"/>
            <a:t>-Derecho a feriado legal y permiso administrativo.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kern="1200" dirty="0"/>
            <a:t>-Se contabilizan trienios durante la formación.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kern="1200" dirty="0"/>
            <a:t>-Se mantiene Asignación de Estímulo.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kern="1200" dirty="0"/>
            <a:t>-Derechos consignados art. 29° de la Ley N° 15.076 (mudanza, pasajes y remuneración adicional).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2400" kern="1200" dirty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400" kern="1200" dirty="0"/>
        </a:p>
      </dsp:txBody>
      <dsp:txXfrm>
        <a:off x="2663695" y="0"/>
        <a:ext cx="8021622" cy="5266320"/>
      </dsp:txXfrm>
    </dsp:sp>
    <dsp:sp modelId="{8630C0D8-3D26-4EA5-9C9E-BC8683AD97C1}">
      <dsp:nvSpPr>
        <dsp:cNvPr id="0" name=""/>
        <dsp:cNvSpPr/>
      </dsp:nvSpPr>
      <dsp:spPr>
        <a:xfrm>
          <a:off x="335973" y="1849089"/>
          <a:ext cx="1962486" cy="16214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3673C-1E8F-465A-8B9F-0D4EACAA3D0E}">
      <dsp:nvSpPr>
        <dsp:cNvPr id="0" name=""/>
        <dsp:cNvSpPr/>
      </dsp:nvSpPr>
      <dsp:spPr>
        <a:xfrm>
          <a:off x="520193" y="0"/>
          <a:ext cx="5804047" cy="44295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32685-CFFC-4BCB-9E3C-8326E8F07ED8}">
      <dsp:nvSpPr>
        <dsp:cNvPr id="0" name=""/>
        <dsp:cNvSpPr/>
      </dsp:nvSpPr>
      <dsp:spPr>
        <a:xfrm>
          <a:off x="634441" y="1576222"/>
          <a:ext cx="1857860" cy="1377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Destinación</a:t>
          </a:r>
          <a:endParaRPr lang="es-MX" sz="3200" b="1" kern="1200" dirty="0"/>
        </a:p>
      </dsp:txBody>
      <dsp:txXfrm>
        <a:off x="701701" y="1643482"/>
        <a:ext cx="1723340" cy="1243302"/>
      </dsp:txXfrm>
    </dsp:sp>
    <dsp:sp modelId="{96ACAEDD-972C-4F98-A767-16C68C58323F}">
      <dsp:nvSpPr>
        <dsp:cNvPr id="0" name=""/>
        <dsp:cNvSpPr/>
      </dsp:nvSpPr>
      <dsp:spPr>
        <a:xfrm>
          <a:off x="2508889" y="1586029"/>
          <a:ext cx="1924851" cy="1358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Formación</a:t>
          </a:r>
          <a:endParaRPr lang="es-CL" sz="3600" b="1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 dirty="0"/>
        </a:p>
      </dsp:txBody>
      <dsp:txXfrm>
        <a:off x="2575191" y="1652331"/>
        <a:ext cx="1792247" cy="1225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67226-D045-43C7-B9EB-12C7E71A6771}">
      <dsp:nvSpPr>
        <dsp:cNvPr id="0" name=""/>
        <dsp:cNvSpPr/>
      </dsp:nvSpPr>
      <dsp:spPr>
        <a:xfrm>
          <a:off x="0" y="0"/>
          <a:ext cx="11170227" cy="5255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100" b="1" u="sng" kern="1200" dirty="0"/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u="sng" kern="1200" dirty="0"/>
            <a:t>Características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-Ingresan a través de concurso a nivel nacional (CONISS, CONESS, CONE APS Y CONCURSOS LOCALES).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-Cum</a:t>
          </a:r>
          <a:r>
            <a:rPr lang="es-CL" sz="2000" b="0" kern="1200" dirty="0"/>
            <a:t>ple</a:t>
          </a:r>
          <a:r>
            <a:rPr lang="es-CL" sz="2000" kern="1200" dirty="0"/>
            <a:t>n un Programa de Formación a través de Becas.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-</a:t>
          </a:r>
          <a:r>
            <a:rPr lang="es-CL" sz="2000" b="1" u="none" kern="1200" dirty="0"/>
            <a:t>No tienen calidad de </a:t>
          </a:r>
          <a:r>
            <a:rPr lang="es-CL" sz="2000" b="1" u="sng" kern="1200" dirty="0"/>
            <a:t>funcionarios públicos</a:t>
          </a:r>
          <a:r>
            <a:rPr lang="es-CL" sz="2000" kern="1200" dirty="0"/>
            <a:t>. 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-Perciben Estipendio, no remuneración.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-Fuera Dotación.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-Tienen derecho a feriado legal, no acumulable.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000" kern="1200" dirty="0"/>
            <a:t>-Duración de 1 a 3 años. Dependiendo de la especialidad pueden ser de 4 años.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000" kern="1200" dirty="0"/>
            <a:t>-Derechos consignados art. 29° de la Ley N° 15.076 (mudanza, pasajes y remuneración adicional).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000" kern="1200" dirty="0"/>
            <a:t>-Escritura Pública para caucionar lo invertido en la formación y resguardar el Periodo Asistencial Obligatorio.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000" kern="1200" dirty="0"/>
            <a:t>-Correlativos se extinguen al término de la formación.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800" kern="1200" dirty="0"/>
        </a:p>
      </dsp:txBody>
      <dsp:txXfrm>
        <a:off x="2759639" y="0"/>
        <a:ext cx="8410588" cy="5255939"/>
      </dsp:txXfrm>
    </dsp:sp>
    <dsp:sp modelId="{8630C0D8-3D26-4EA5-9C9E-BC8683AD97C1}">
      <dsp:nvSpPr>
        <dsp:cNvPr id="0" name=""/>
        <dsp:cNvSpPr/>
      </dsp:nvSpPr>
      <dsp:spPr>
        <a:xfrm>
          <a:off x="299307" y="1697752"/>
          <a:ext cx="2105498" cy="1913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67226-D045-43C7-B9EB-12C7E71A6771}">
      <dsp:nvSpPr>
        <dsp:cNvPr id="0" name=""/>
        <dsp:cNvSpPr/>
      </dsp:nvSpPr>
      <dsp:spPr>
        <a:xfrm>
          <a:off x="0" y="0"/>
          <a:ext cx="10618025" cy="4526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u="sng" kern="1200" dirty="0"/>
            <a:t>Características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-Ingresan a través de concurso a nivel nacional (CONE APS Y CONE SS).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-Cum</a:t>
          </a:r>
          <a:r>
            <a:rPr lang="es-CL" sz="2400" b="0" kern="1200" dirty="0"/>
            <a:t>plen</a:t>
          </a:r>
          <a:r>
            <a:rPr lang="es-CL" sz="2400" kern="1200" dirty="0"/>
            <a:t> un Programa de Formación a través de Misiones de Estudios.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-Mantienen calidad de funcionario municipal ley N° 19.378.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-Mantienen derechos, remuneraciones y asignaciones.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kern="1200" dirty="0"/>
            <a:t>-Duración de 1 a 3 años.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400" kern="1200" dirty="0"/>
            <a:t>-Escritura Pública para caucionar lo invertido en la formación y resguardar el Periodo Asistencial Obligatorio con el Servicio de Salud.</a:t>
          </a:r>
          <a:endParaRPr lang="es-CL" sz="2800" kern="1200" dirty="0"/>
        </a:p>
      </dsp:txBody>
      <dsp:txXfrm>
        <a:off x="2576212" y="0"/>
        <a:ext cx="8041812" cy="4526073"/>
      </dsp:txXfrm>
    </dsp:sp>
    <dsp:sp modelId="{8630C0D8-3D26-4EA5-9C9E-BC8683AD97C1}">
      <dsp:nvSpPr>
        <dsp:cNvPr id="0" name=""/>
        <dsp:cNvSpPr/>
      </dsp:nvSpPr>
      <dsp:spPr>
        <a:xfrm>
          <a:off x="150790" y="1371617"/>
          <a:ext cx="2174847" cy="18286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5A8A7-E96B-40FD-A4CC-0983A4F8399F}">
      <dsp:nvSpPr>
        <dsp:cNvPr id="0" name=""/>
        <dsp:cNvSpPr/>
      </dsp:nvSpPr>
      <dsp:spPr>
        <a:xfrm>
          <a:off x="2952710" y="2095284"/>
          <a:ext cx="292614" cy="62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A90B5-F91A-453A-AAF8-0960F36C423B}">
      <dsp:nvSpPr>
        <dsp:cNvPr id="0" name=""/>
        <dsp:cNvSpPr/>
      </dsp:nvSpPr>
      <dsp:spPr>
        <a:xfrm>
          <a:off x="510994" y="1029743"/>
          <a:ext cx="3078494" cy="1317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BECARIO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MISIÓN DE ESTUDIOS</a:t>
          </a:r>
        </a:p>
      </dsp:txBody>
      <dsp:txXfrm>
        <a:off x="575312" y="1094061"/>
        <a:ext cx="2949858" cy="1188931"/>
      </dsp:txXfrm>
    </dsp:sp>
    <dsp:sp modelId="{9462F895-14D9-4ABF-8460-71FFE05FF223}">
      <dsp:nvSpPr>
        <dsp:cNvPr id="0" name=""/>
        <dsp:cNvSpPr/>
      </dsp:nvSpPr>
      <dsp:spPr>
        <a:xfrm>
          <a:off x="6199373" y="1014275"/>
          <a:ext cx="3078494" cy="1317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000" b="1" kern="1200" dirty="0"/>
            <a:t>PAO</a:t>
          </a:r>
        </a:p>
      </dsp:txBody>
      <dsp:txXfrm>
        <a:off x="6263691" y="1078593"/>
        <a:ext cx="2949858" cy="11889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D2A23-4351-4879-961B-DD9E3D58216A}">
      <dsp:nvSpPr>
        <dsp:cNvPr id="0" name=""/>
        <dsp:cNvSpPr/>
      </dsp:nvSpPr>
      <dsp:spPr>
        <a:xfrm rot="10800000">
          <a:off x="1754619" y="326"/>
          <a:ext cx="5461934" cy="15154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82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/>
            <a:t>ETAPA DE DESTINACIÓN Y FORMACÓN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Profesionales con menos de 6 años de ejercicio profesional</a:t>
          </a:r>
        </a:p>
      </dsp:txBody>
      <dsp:txXfrm rot="10800000">
        <a:off x="2133488" y="326"/>
        <a:ext cx="5083065" cy="1515475"/>
      </dsp:txXfrm>
    </dsp:sp>
    <dsp:sp modelId="{669DC8F5-F6BD-43EA-A61E-F6941FEBBB4A}">
      <dsp:nvSpPr>
        <dsp:cNvPr id="0" name=""/>
        <dsp:cNvSpPr/>
      </dsp:nvSpPr>
      <dsp:spPr>
        <a:xfrm>
          <a:off x="996881" y="326"/>
          <a:ext cx="1515475" cy="15154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E571B-6766-457E-9D10-0173871FF471}">
      <dsp:nvSpPr>
        <dsp:cNvPr id="0" name=""/>
        <dsp:cNvSpPr/>
      </dsp:nvSpPr>
      <dsp:spPr>
        <a:xfrm rot="10800000">
          <a:off x="1754619" y="1968182"/>
          <a:ext cx="5461934" cy="15154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82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/>
            <a:t>ETAPA DE PLANTA SUPERIOR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Profesionales con más de 6 años de ejercicio profesional y difusión de vacante.</a:t>
          </a:r>
        </a:p>
      </dsp:txBody>
      <dsp:txXfrm rot="10800000">
        <a:off x="2133488" y="1968182"/>
        <a:ext cx="5083065" cy="1515475"/>
      </dsp:txXfrm>
    </dsp:sp>
    <dsp:sp modelId="{5EB24E97-11DB-42CB-8D26-2CCEE54CD86D}">
      <dsp:nvSpPr>
        <dsp:cNvPr id="0" name=""/>
        <dsp:cNvSpPr/>
      </dsp:nvSpPr>
      <dsp:spPr>
        <a:xfrm>
          <a:off x="996881" y="1968182"/>
          <a:ext cx="1515475" cy="15154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81321-5507-45C0-9C80-529A0625E199}" type="datetimeFigureOut">
              <a:rPr lang="es-MX" smtClean="0"/>
              <a:pPr/>
              <a:t>23/08/2019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654" y="8830312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D969-FCB3-4444-A0FA-F03BFD9E1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236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lang="es-CL" sz="2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029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22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663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16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917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8556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3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826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221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721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853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9575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898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2364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472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9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4415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9363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805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663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056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177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986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117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301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575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3843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7830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2413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0015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9944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295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877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788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6625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76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8055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8604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DFBEA-8293-4097-99B2-9B57DA00893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755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5FC91-0503-43D3-9408-D2F523358DDB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46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E610B-2893-4FB7-8D1A-4335905C0C45}" type="datetime1">
              <a:rPr lang="en-U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8/23/2019</a:t>
            </a:fld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5FE3A-3314-46F1-83BB-B3FF4E07919F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66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1248A-23C8-425F-A182-390ED22E45A4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61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0103A-FC8C-42E8-B937-DD29634DCAAE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41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C7C34-57E5-48F5-ABCC-B79437E8614A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3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7832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3C251-237D-4C17-BE4C-B9A5CC60670E}" type="datetime1">
              <a:rPr lang="en-U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8/23/2019</a:t>
            </a:fld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D466F-FBF2-4411-8916-A3EBC3522362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38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DCB92-4969-4153-ADC3-3483DE5EBB58}" type="datetime1">
              <a:rPr lang="en-U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8/23/2019</a:t>
            </a:fld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5D2F1-EAC8-4FAC-BEB4-47C331097446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02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60AFD-3E18-4A1D-97E1-7BBE98FBC406}" type="datetime1">
              <a:rPr lang="en-U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8/23/2019</a:t>
            </a:fld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E4C61-7D25-4A58-B698-5EE5ADA77D77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20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6C52A-C31E-40ED-840A-EF4DB03FA02B}" type="datetime1">
              <a:rPr lang="en-U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8/23/2019</a:t>
            </a:fld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E113C-2954-4113-9BE7-757E2C90D1C2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41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533C66-E64E-4AB6-9889-88BF70870AB2}" type="datetime1">
              <a:rPr lang="en-U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8/23/2019</a:t>
            </a:fld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3CD75-EDEE-4F30-83CB-E3E40123281D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27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032303-A0C8-439A-B4E0-675EB59E3D0E}" type="datetime1">
              <a:rPr lang="en-U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8/23/2019</a:t>
            </a:fld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0885C-BB60-4264-918B-47ABC4906444}" type="slidenum">
              <a:rPr lang="es-ES" sz="2400" b="1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2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73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55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91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9AAE8-DA7B-44E8-92FF-AD374EDBF925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618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14562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796987"/>
            <a:ext cx="10515600" cy="33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6887" y="63529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2121B-6AB6-4383-8A70-DCA37CC8FC4C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9" y="4152906"/>
            <a:ext cx="2506643" cy="27050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4" y="0"/>
            <a:ext cx="2506998" cy="12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0" y="6591113"/>
            <a:ext cx="4114800" cy="266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L" dirty="0"/>
              <a:t>Servicio de Salud Aconcagua</a:t>
            </a:r>
            <a:r>
              <a:rPr lang="en-US" dirty="0">
                <a:solidFill>
                  <a:srgbClr val="898989"/>
                </a:solidFill>
              </a:rPr>
              <a:t> | Depto. Desarrollo de Personas</a:t>
            </a:r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591113"/>
            <a:ext cx="2743200" cy="266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B4D2-EE47-462C-903D-87866EB3057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36" y="0"/>
            <a:ext cx="659802" cy="8928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36" y="6454588"/>
            <a:ext cx="659802" cy="4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6CB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9748" y="6614556"/>
            <a:ext cx="4114800" cy="22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dirty="0"/>
              <a:t>Servicio de Salud Aconcagua</a:t>
            </a:r>
            <a:r>
              <a:rPr lang="en-US" dirty="0">
                <a:solidFill>
                  <a:srgbClr val="898989"/>
                </a:solidFill>
              </a:rPr>
              <a:t> | Depto. Desarrollo de Personas</a:t>
            </a:r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614556"/>
            <a:ext cx="2743200" cy="22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4624-2704-493A-9F80-8FEB00D7CFA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36" y="0"/>
            <a:ext cx="659802" cy="8928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36" y="6454588"/>
            <a:ext cx="659802" cy="4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086984" y="2581200"/>
            <a:ext cx="68633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Gracias.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0"/>
            <a:ext cx="230116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2160358"/>
            <a:ext cx="2301160" cy="23522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742112"/>
            <a:ext cx="12321460" cy="1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1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2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63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537701" y="0"/>
            <a:ext cx="26543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9537701" y="2058988"/>
            <a:ext cx="2654300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 b="1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 b="1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4105" name="Picture 1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51" y="0"/>
            <a:ext cx="9531349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10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525713"/>
            <a:ext cx="863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62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ONITOREO%20PAO.xlsx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2436" y="1506827"/>
            <a:ext cx="9144000" cy="2387600"/>
          </a:xfrm>
        </p:spPr>
        <p:txBody>
          <a:bodyPr>
            <a:normAutofit/>
          </a:bodyPr>
          <a:lstStyle/>
          <a:p>
            <a:r>
              <a:rPr lang="es-CL" sz="4800" dirty="0"/>
              <a:t>INGRESO, FORMACIÓN Y RETENCIÓN DE </a:t>
            </a:r>
            <a:br>
              <a:rPr lang="es-CL" sz="4800" dirty="0"/>
            </a:br>
            <a:r>
              <a:rPr lang="es-CL" sz="4800" dirty="0"/>
              <a:t>ESPECIALISTAS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72348" y="5284816"/>
            <a:ext cx="5946370" cy="1147156"/>
          </a:xfrm>
        </p:spPr>
        <p:txBody>
          <a:bodyPr>
            <a:normAutofit fontScale="25000" lnSpcReduction="20000"/>
          </a:bodyPr>
          <a:lstStyle/>
          <a:p>
            <a:endParaRPr lang="es-CL" dirty="0"/>
          </a:p>
          <a:p>
            <a:endParaRPr lang="es-CL" dirty="0"/>
          </a:p>
          <a:p>
            <a:pPr algn="r"/>
            <a:r>
              <a:rPr lang="es-CL" sz="4000" dirty="0"/>
              <a:t>LINDA BARRAZA MONTENEGRO</a:t>
            </a:r>
          </a:p>
          <a:p>
            <a:pPr algn="r"/>
            <a:r>
              <a:rPr lang="es-CL" sz="4000" dirty="0"/>
              <a:t>Encargada Formación de Especialistas</a:t>
            </a:r>
          </a:p>
          <a:p>
            <a:pPr algn="r"/>
            <a:r>
              <a:rPr lang="es-CL" sz="4000" dirty="0"/>
              <a:t>Departamento Desarrollo de Personas </a:t>
            </a:r>
          </a:p>
          <a:p>
            <a:pPr algn="r"/>
            <a:r>
              <a:rPr lang="es-CL" sz="4000" dirty="0"/>
              <a:t>Subdirección de Gestión y Desarrollo de Personas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161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5516"/>
            <a:ext cx="10515600" cy="1325563"/>
          </a:xfrm>
        </p:spPr>
        <p:txBody>
          <a:bodyPr/>
          <a:lstStyle/>
          <a:p>
            <a:pPr algn="ctr"/>
            <a:r>
              <a:rPr lang="es-CL" sz="2800" b="1" dirty="0"/>
              <a:t>ETAPA DE DESTINACIÓN Y FORMACIÓN (EDF) </a:t>
            </a:r>
            <a:br>
              <a:rPr lang="es-CL" sz="2800" b="1" dirty="0"/>
            </a:br>
            <a:r>
              <a:rPr lang="es-CL" sz="2800" b="1" dirty="0"/>
              <a:t>Art. </a:t>
            </a:r>
            <a:r>
              <a:rPr lang="es-CL" sz="3200" b="1" dirty="0"/>
              <a:t>9</a:t>
            </a:r>
            <a:r>
              <a:rPr lang="es-CL" sz="2800" b="1" dirty="0"/>
              <a:t>° Ley N° 19.664 en SSA</a:t>
            </a:r>
            <a:endParaRPr lang="es-C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sz="2400" dirty="0"/>
              <a:t>Profesionales con o sin especialidad, con menos de 6 años de ejercicio profesional.</a:t>
            </a:r>
          </a:p>
          <a:p>
            <a:endParaRPr lang="es-CL" sz="2400" dirty="0"/>
          </a:p>
          <a:p>
            <a:r>
              <a:rPr lang="es-CL" sz="2400" dirty="0"/>
              <a:t>Profesionales reemplazantes de establecimientos de APS (dependientes y municipales).</a:t>
            </a:r>
          </a:p>
          <a:p>
            <a:endParaRPr lang="es-CL" sz="2400" dirty="0"/>
          </a:p>
          <a:p>
            <a:r>
              <a:rPr lang="es-CL" sz="2400" dirty="0"/>
              <a:t>Desempeño mayoritariamente en Hospitales </a:t>
            </a:r>
            <a:r>
              <a:rPr lang="es-CL" sz="2400" dirty="0" err="1"/>
              <a:t>autogestionados</a:t>
            </a:r>
            <a:r>
              <a:rPr lang="es-CL" sz="2400" dirty="0"/>
              <a:t>.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468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11500" b="1" dirty="0"/>
              <a:t>FORMACIÓN</a:t>
            </a:r>
            <a:endParaRPr lang="es-MX" sz="115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006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ACCESO </a:t>
            </a:r>
            <a:br>
              <a:rPr lang="es-CL" sz="2800" b="1" dirty="0"/>
            </a:br>
            <a:r>
              <a:rPr lang="es-CL" sz="2800" b="1" dirty="0"/>
              <a:t> A PROGRAMAS DE ESPECIALIZACIÓN </a:t>
            </a:r>
            <a:br>
              <a:rPr lang="es-CL" sz="2800" b="1" dirty="0"/>
            </a:br>
            <a:r>
              <a:rPr lang="es-CL" sz="2800" b="1" dirty="0"/>
              <a:t>(ART. 18° DTO.507)</a:t>
            </a:r>
            <a:endParaRPr lang="es-C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endParaRPr lang="es-CL" sz="2400" dirty="0"/>
          </a:p>
          <a:p>
            <a:pPr marL="457200" indent="-457200">
              <a:buAutoNum type="arabicParenR"/>
            </a:pPr>
            <a:r>
              <a:rPr lang="es-CL" sz="2400" dirty="0"/>
              <a:t>Recién Egresados.</a:t>
            </a:r>
          </a:p>
          <a:p>
            <a:pPr marL="457200" indent="-457200">
              <a:buAutoNum type="arabicParenR"/>
            </a:pPr>
            <a:endParaRPr lang="es-CL" sz="2400" dirty="0"/>
          </a:p>
          <a:p>
            <a:pPr marL="457200" indent="-457200">
              <a:buAutoNum type="arabicParenR"/>
            </a:pPr>
            <a:r>
              <a:rPr lang="es-CL" sz="2400" dirty="0"/>
              <a:t>Profesionales con más de 4 y menos de 6 años de ejercicio profesional. </a:t>
            </a:r>
          </a:p>
          <a:p>
            <a:pPr marL="457200" indent="-457200">
              <a:buAutoNum type="arabicParenR"/>
            </a:pPr>
            <a:endParaRPr lang="es-CL" sz="2400" dirty="0"/>
          </a:p>
          <a:p>
            <a:pPr marL="457200" indent="-457200">
              <a:buAutoNum type="arabicParenR"/>
            </a:pPr>
            <a:r>
              <a:rPr lang="es-CL" sz="2400" dirty="0"/>
              <a:t>Profesionales referidos en los artículos 10° y 11° de la Ley N° 19.664.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695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CONCURSOS DE ACCESO A BECAS DE ESPECIALIZACIÓN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872569"/>
              </p:ext>
            </p:extLst>
          </p:nvPr>
        </p:nvGraphicFramePr>
        <p:xfrm>
          <a:off x="446809" y="1576243"/>
          <a:ext cx="1129491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4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QUIENES PUEDEN POSTULAR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TIPO DE FORMACIÓN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Concurso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Nacional de Ingresos a los Servicios de Salud (CONISS)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Profesionales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Última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Promoción.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-BECARIO (art.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43° ley 15.076).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Concurso Nacional de Especialistas (CONE SS)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Profesionales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regidos por las leyes N° 19.664 (art.9°), ley N° 15.076 y ley N° 19.378.</a:t>
                      </a:r>
                    </a:p>
                    <a:p>
                      <a:pPr algn="just"/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-BECARIO (art.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43° ley 15.076).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-MISIÓN DE ESTUDIOS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(APS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MUNICIPAL art. 43° ley 19.378).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Concurso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Nacional de Especialistas para profesionales con desempeño en Atención Primaria en Salud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Profesionales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regidos por las leyes N° 19.664 (art.9°) y ley N° 19.378.</a:t>
                      </a:r>
                    </a:p>
                    <a:p>
                      <a:pPr algn="just"/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-BECARIO (art.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43° ley 15.076).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-MISIÓN DE ESTUDIOS (APS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MUNICIPAL art. 43° ley 19.378)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Concurso Profesionales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EDF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Profesionales regidos por el art. 8° de la ley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N° 19.664.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-COMISIÓN DE ESTUDIOS (ART. 10° ley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19.664).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Concursos Locales</a:t>
                      </a:r>
                      <a:r>
                        <a:rPr lang="es-CL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los SS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Todos los anteriores.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/>
                      <a:r>
                        <a:rPr lang="es-C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-BECARIO (art. 43° ley 15.076).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22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2800" b="1" dirty="0"/>
              <a:t>FORMACIÓN</a:t>
            </a:r>
            <a:r>
              <a:rPr lang="es-CL" b="1" dirty="0"/>
              <a:t> </a:t>
            </a:r>
            <a:r>
              <a:rPr lang="es-CL" sz="2800" b="1" dirty="0"/>
              <a:t>EDF “COMISIÓN DE ESTUDIOS”</a:t>
            </a:r>
            <a:endParaRPr lang="es-CL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14</a:t>
            </a:fld>
            <a:endParaRPr lang="es-CL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10445232"/>
              </p:ext>
            </p:extLst>
          </p:nvPr>
        </p:nvGraphicFramePr>
        <p:xfrm>
          <a:off x="838200" y="1319645"/>
          <a:ext cx="10685318" cy="527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89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81" y="2727324"/>
            <a:ext cx="2193057" cy="21930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ETAPA DE DESTINACIÓN Y FORMACIÓN </a:t>
            </a:r>
            <a:br>
              <a:rPr lang="es-CL" sz="2800" b="1" dirty="0"/>
            </a:br>
            <a:r>
              <a:rPr lang="es-CL" sz="2800" b="1" dirty="0"/>
              <a:t>(INGRESO ART. 8°)</a:t>
            </a:r>
            <a:endParaRPr lang="es-MX" sz="2800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035150"/>
              </p:ext>
            </p:extLst>
          </p:nvPr>
        </p:nvGraphicFramePr>
        <p:xfrm>
          <a:off x="460376" y="1690688"/>
          <a:ext cx="6844434" cy="442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15</a:t>
            </a:fld>
            <a:endParaRPr lang="es-CL"/>
          </a:p>
        </p:txBody>
      </p:sp>
      <p:sp>
        <p:nvSpPr>
          <p:cNvPr id="8" name="AutoShape 2" descr="Resultado de imagen para BIR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2568" y="5059059"/>
            <a:ext cx="1238250" cy="138545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7451" y="5072338"/>
            <a:ext cx="1570002" cy="74497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9241853" y="2119742"/>
            <a:ext cx="1866029" cy="3408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NO</a:t>
            </a:r>
          </a:p>
          <a:p>
            <a:pPr algn="ctr"/>
            <a:r>
              <a:rPr lang="es-CL" dirty="0"/>
              <a:t> tienen obligación de desempeño en el servicio público.</a:t>
            </a:r>
          </a:p>
        </p:txBody>
      </p:sp>
    </p:spTree>
    <p:extLst>
      <p:ext uri="{BB962C8B-B14F-4D97-AF65-F5344CB8AC3E}">
        <p14:creationId xmlns:p14="http://schemas.microsoft.com/office/powerpoint/2010/main" val="146906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b="1" dirty="0"/>
              <a:t>FORMACIÓN ”BECARIOS”</a:t>
            </a:r>
            <a:endParaRPr lang="es-CL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16</a:t>
            </a:fld>
            <a:endParaRPr lang="es-CL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42137429"/>
              </p:ext>
            </p:extLst>
          </p:nvPr>
        </p:nvGraphicFramePr>
        <p:xfrm>
          <a:off x="540327" y="1330036"/>
          <a:ext cx="11170228" cy="526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578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b="1" dirty="0"/>
              <a:t>FORMACIÓN ”MISIONES DE ESTUDIOS” </a:t>
            </a:r>
            <a:br>
              <a:rPr lang="es-CL" sz="2800" b="1" dirty="0"/>
            </a:br>
            <a:r>
              <a:rPr lang="es-CL" sz="2800" b="1" dirty="0"/>
              <a:t>(APS MUNICIPAL LEY N° 19.378) </a:t>
            </a:r>
            <a:endParaRPr lang="es-CL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17</a:t>
            </a:fld>
            <a:endParaRPr lang="es-CL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38010239"/>
              </p:ext>
            </p:extLst>
          </p:nvPr>
        </p:nvGraphicFramePr>
        <p:xfrm>
          <a:off x="832757" y="1690689"/>
          <a:ext cx="10618025" cy="453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69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/>
              <a:t>BECARIOS Y LOS MISIONADOS DE ESTUDIOS</a:t>
            </a:r>
            <a:endParaRPr lang="es-MX" sz="20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18</a:t>
            </a:fld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96860"/>
            <a:ext cx="2602002" cy="231320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38205" y="5029037"/>
            <a:ext cx="36056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TERMINAN PROGRAMA DE ESPECIALIZACIÓN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900" y="2044612"/>
            <a:ext cx="2947909" cy="2947909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>
            <a:off x="3711549" y="3406955"/>
            <a:ext cx="1268698" cy="52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/>
          <p:cNvSpPr/>
          <p:nvPr/>
        </p:nvSpPr>
        <p:spPr>
          <a:xfrm>
            <a:off x="9241853" y="1884556"/>
            <a:ext cx="1866029" cy="3643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SÍ</a:t>
            </a:r>
          </a:p>
          <a:p>
            <a:pPr algn="ctr"/>
            <a:r>
              <a:rPr lang="es-CL" dirty="0"/>
              <a:t> tienen obligación de desempeño en el servicio público, por al menos  el doble del tiempo de duración de la beca.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78233" y="1930908"/>
            <a:ext cx="36056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REALIZAN BECA</a:t>
            </a:r>
          </a:p>
          <a:p>
            <a:pPr algn="ctr"/>
            <a:r>
              <a:rPr lang="es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(3 - 4 AÑOS)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445" y="3465348"/>
            <a:ext cx="128636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6451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9600" b="1" dirty="0"/>
              <a:t>PERIODO ASISTENCIAL OBLIGATORIO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157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800" b="1" dirty="0"/>
              <a:t>PLAN DE FORMACIÓN DE ESPECIALISTAS</a:t>
            </a:r>
            <a:br>
              <a:rPr lang="es-CL" altLang="es-CL" sz="2800" b="1" dirty="0">
                <a:solidFill>
                  <a:srgbClr val="FF00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</a:br>
            <a:endParaRPr lang="es-MX" altLang="es-MX" sz="2800" dirty="0">
              <a:latin typeface="Verdana" panose="020B0604030504040204" pitchFamily="34" charset="0"/>
              <a:ea typeface="ヒラギノ角ゴ Pro W3"/>
            </a:endParaRPr>
          </a:p>
        </p:txBody>
      </p:sp>
      <p:sp>
        <p:nvSpPr>
          <p:cNvPr id="26627" name="Marcador de contenido 5"/>
          <p:cNvSpPr>
            <a:spLocks noGrp="1"/>
          </p:cNvSpPr>
          <p:nvPr>
            <p:ph idx="1"/>
          </p:nvPr>
        </p:nvSpPr>
        <p:spPr>
          <a:xfrm>
            <a:off x="2266044" y="1306286"/>
            <a:ext cx="8177213" cy="2185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L" altLang="es-MX" sz="2800" dirty="0">
              <a:ea typeface="ヒラギノ角ゴ Pro W3"/>
            </a:endParaRPr>
          </a:p>
          <a:p>
            <a:pPr marL="0" indent="0">
              <a:buNone/>
            </a:pPr>
            <a:endParaRPr lang="es-MX" altLang="es-MX" u="sng" dirty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38077621"/>
              </p:ext>
            </p:extLst>
          </p:nvPr>
        </p:nvGraphicFramePr>
        <p:xfrm>
          <a:off x="4506686" y="1036864"/>
          <a:ext cx="2686050" cy="305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Proceso"/>
          <p:cNvSpPr/>
          <p:nvPr/>
        </p:nvSpPr>
        <p:spPr>
          <a:xfrm>
            <a:off x="898070" y="4131128"/>
            <a:ext cx="10303327" cy="18941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/>
              <a:t>“Fortalecer los equipos de salud, mejorar la capacidad resolutiva de los establecimientos y disminuir las listas de espera”</a:t>
            </a:r>
          </a:p>
        </p:txBody>
      </p:sp>
    </p:spTree>
    <p:extLst>
      <p:ext uri="{BB962C8B-B14F-4D97-AF65-F5344CB8AC3E}">
        <p14:creationId xmlns:p14="http://schemas.microsoft.com/office/powerpoint/2010/main" val="115263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" y="365125"/>
            <a:ext cx="10690860" cy="1325563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/>
              <a:t>PERIODO ASISTENCIAL OBLIGATORIO (PAO)</a:t>
            </a:r>
            <a:endParaRPr lang="es-MX" sz="28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20</a:t>
            </a:fld>
            <a:endParaRPr lang="es-CL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83036566"/>
              </p:ext>
            </p:extLst>
          </p:nvPr>
        </p:nvGraphicFramePr>
        <p:xfrm>
          <a:off x="1315026" y="2119745"/>
          <a:ext cx="9564256" cy="329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5016021" y="3444709"/>
            <a:ext cx="2431473" cy="69619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64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INGRESO A</a:t>
            </a:r>
            <a:br>
              <a:rPr lang="es-CL" sz="2800" b="1" dirty="0"/>
            </a:br>
            <a:r>
              <a:rPr lang="es-CL" sz="2800" b="1" dirty="0"/>
              <a:t>PERIODO ASISTENCIAL OBLIGATORIO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21</a:t>
            </a:fld>
            <a:endParaRPr lang="es-CL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19423016"/>
              </p:ext>
            </p:extLst>
          </p:nvPr>
        </p:nvGraphicFramePr>
        <p:xfrm>
          <a:off x="1989282" y="2054370"/>
          <a:ext cx="8213436" cy="348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03819" y="3611696"/>
            <a:ext cx="84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54926" y="2503407"/>
            <a:ext cx="15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Art. 9 </a:t>
            </a:r>
          </a:p>
          <a:p>
            <a:r>
              <a:rPr lang="es-CL" b="1" dirty="0"/>
              <a:t>Ley N° 19.664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54926" y="4429000"/>
            <a:ext cx="15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Art. 21</a:t>
            </a:r>
          </a:p>
          <a:p>
            <a:r>
              <a:rPr lang="es-CL" b="1" dirty="0"/>
              <a:t>Ley N° 19.664</a:t>
            </a:r>
          </a:p>
        </p:txBody>
      </p:sp>
    </p:spTree>
    <p:extLst>
      <p:ext uri="{BB962C8B-B14F-4D97-AF65-F5344CB8AC3E}">
        <p14:creationId xmlns:p14="http://schemas.microsoft.com/office/powerpoint/2010/main" val="3770639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" y="365125"/>
            <a:ext cx="10690860" cy="1325563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/>
              <a:t>PERIODO ASISTENCIAL OBLIGATORIO (PAO)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2940" y="1690688"/>
            <a:ext cx="10860578" cy="4658157"/>
          </a:xfrm>
        </p:spPr>
        <p:txBody>
          <a:bodyPr>
            <a:normAutofit/>
          </a:bodyPr>
          <a:lstStyle/>
          <a:p>
            <a:pPr algn="just"/>
            <a:endParaRPr lang="es-CL" dirty="0"/>
          </a:p>
          <a:p>
            <a:pPr algn="just"/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22</a:t>
            </a:fld>
            <a:endParaRPr lang="es-CL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27599125"/>
              </p:ext>
            </p:extLst>
          </p:nvPr>
        </p:nvGraphicFramePr>
        <p:xfrm>
          <a:off x="914400" y="1690688"/>
          <a:ext cx="10609118" cy="465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96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" y="122857"/>
            <a:ext cx="10690860" cy="1325563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/>
              <a:t>PERIODO ASISTENCIAL OBLIGATORIO (PAO)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2940" y="1690688"/>
            <a:ext cx="10860578" cy="4658157"/>
          </a:xfrm>
        </p:spPr>
        <p:txBody>
          <a:bodyPr>
            <a:normAutofit/>
          </a:bodyPr>
          <a:lstStyle/>
          <a:p>
            <a:pPr algn="just"/>
            <a:endParaRPr lang="es-CL" dirty="0"/>
          </a:p>
          <a:p>
            <a:pPr algn="just"/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23</a:t>
            </a:fld>
            <a:endParaRPr lang="es-CL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662500"/>
              </p:ext>
            </p:extLst>
          </p:nvPr>
        </p:nvGraphicFramePr>
        <p:xfrm>
          <a:off x="914399" y="1326995"/>
          <a:ext cx="10838985" cy="545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459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" y="122857"/>
            <a:ext cx="10690860" cy="1325563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/>
              <a:t>PERIODO ASISTENCIAL OBLIGATORIO (PAO)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2940" y="1690688"/>
            <a:ext cx="10860578" cy="4658157"/>
          </a:xfrm>
        </p:spPr>
        <p:txBody>
          <a:bodyPr>
            <a:normAutofit/>
          </a:bodyPr>
          <a:lstStyle/>
          <a:p>
            <a:pPr algn="just"/>
            <a:endParaRPr lang="es-CL" dirty="0"/>
          </a:p>
          <a:p>
            <a:pPr algn="just"/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24</a:t>
            </a:fld>
            <a:endParaRPr lang="es-CL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16770533"/>
              </p:ext>
            </p:extLst>
          </p:nvPr>
        </p:nvGraphicFramePr>
        <p:xfrm>
          <a:off x="914399" y="1326995"/>
          <a:ext cx="10838985" cy="545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61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TEMAS VARIOS</a:t>
            </a:r>
            <a:br>
              <a:rPr lang="es-CL" sz="2800" b="1" dirty="0"/>
            </a:br>
            <a:r>
              <a:rPr lang="es-CL" sz="2800" b="1" dirty="0"/>
              <a:t> PROFESIONALES EN PERIODO ASISTENCIAL OBLIGATORIO (PAO)</a:t>
            </a:r>
            <a:endParaRPr lang="es-C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dirty="0"/>
              <a:t>RECONOCIMIENTO DE TRIENIOS</a:t>
            </a:r>
          </a:p>
          <a:p>
            <a:endParaRPr lang="es-CL" dirty="0"/>
          </a:p>
          <a:p>
            <a:r>
              <a:rPr lang="es-CL" dirty="0"/>
              <a:t>FERIADO LEGAL</a:t>
            </a:r>
          </a:p>
          <a:p>
            <a:endParaRPr lang="es-CL" dirty="0"/>
          </a:p>
          <a:p>
            <a:r>
              <a:rPr lang="es-CL" dirty="0"/>
              <a:t>ASIGNACIÓN PERMANENCIA (LEY 20.982)</a:t>
            </a:r>
          </a:p>
          <a:p>
            <a:endParaRPr lang="es-CL" dirty="0"/>
          </a:p>
          <a:p>
            <a:r>
              <a:rPr lang="es-CL" dirty="0"/>
              <a:t>ASIGNACIÓN DE ESTÍMULO.</a:t>
            </a:r>
          </a:p>
          <a:p>
            <a:endParaRPr lang="es-CL" dirty="0"/>
          </a:p>
          <a:p>
            <a:r>
              <a:rPr lang="es-CL" dirty="0"/>
              <a:t>REGISTRO EN SIRH.</a:t>
            </a:r>
          </a:p>
          <a:p>
            <a:endParaRPr lang="es-CL" dirty="0"/>
          </a:p>
          <a:p>
            <a:r>
              <a:rPr lang="es-CL" dirty="0"/>
              <a:t>INGRESO A SUBESPECIALIDADES.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2885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639" y="2701264"/>
            <a:ext cx="860561" cy="11844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RECONOCIMIENTO DE TRIENIOS (ART. 43° 15.076)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26</a:t>
            </a:fld>
            <a:endParaRPr lang="es-CL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99981059"/>
              </p:ext>
            </p:extLst>
          </p:nvPr>
        </p:nvGraphicFramePr>
        <p:xfrm>
          <a:off x="2500972" y="1766075"/>
          <a:ext cx="7144834" cy="319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2" descr="Resultado de imagen para OK"/>
          <p:cNvSpPr>
            <a:spLocks noChangeAspect="1" noChangeArrowheads="1"/>
          </p:cNvSpPr>
          <p:nvPr/>
        </p:nvSpPr>
        <p:spPr bwMode="auto">
          <a:xfrm>
            <a:off x="9142219" y="5587264"/>
            <a:ext cx="6826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4" descr="Resultado de imagen para 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/>
          <a:srcRect b="11302"/>
          <a:stretch/>
        </p:blipFill>
        <p:spPr>
          <a:xfrm>
            <a:off x="1505416" y="1706525"/>
            <a:ext cx="995556" cy="94408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5806" y="3885727"/>
            <a:ext cx="1137426" cy="113742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14761" y="5508702"/>
            <a:ext cx="10805532" cy="668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/>
              <a:t>Importante : Si el profesional tiene tiempo servido antes del inicio de la beca, ese tiempo debe reconocerse sin exigir el certificado de especialista.</a:t>
            </a:r>
          </a:p>
        </p:txBody>
      </p:sp>
    </p:spTree>
    <p:extLst>
      <p:ext uri="{BB962C8B-B14F-4D97-AF65-F5344CB8AC3E}">
        <p14:creationId xmlns:p14="http://schemas.microsoft.com/office/powerpoint/2010/main" val="3874472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FERIADO LEGAL PAO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Para tener derecho a Feriado Legal, debe cumplir un año en la Administración Pública, como todo funcionario.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El tiempo servido en la becario art. 43° 15.076, no computa para el año en la Administración Pública.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Los profesionales PAO que pueden tener Feriado Legal antes de cumplir 1 año, deben acreditar con los certificados de antigüedad de los respectivos establecimientos de la Administración Pública en que se hayan desempeñado, previo al inicio de la Beca.</a:t>
            </a:r>
          </a:p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9937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ASIGNACIÓN DE PERMANENCIA PARA ESPECIALISTAS</a:t>
            </a:r>
            <a:br>
              <a:rPr lang="es-CL" sz="2800" b="1" dirty="0"/>
            </a:br>
            <a:r>
              <a:rPr lang="es-CL" sz="2800" b="1" dirty="0"/>
              <a:t>(LEY N° 20.982)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28</a:t>
            </a:fld>
            <a:endParaRPr lang="es-CL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8103448"/>
              </p:ext>
            </p:extLst>
          </p:nvPr>
        </p:nvGraphicFramePr>
        <p:xfrm>
          <a:off x="213591" y="2036097"/>
          <a:ext cx="7984836" cy="332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52612"/>
              </p:ext>
            </p:extLst>
          </p:nvPr>
        </p:nvGraphicFramePr>
        <p:xfrm>
          <a:off x="9029700" y="3075430"/>
          <a:ext cx="2639290" cy="124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87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22,33,44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7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357" y="3224131"/>
            <a:ext cx="807300" cy="81545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36418" y="4991200"/>
            <a:ext cx="11232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/>
              <a:t>-Se cancelará a contar del 1° del mes siguiente de aquel en que se presentaré el certificado de registro ante el empleador.</a:t>
            </a:r>
          </a:p>
          <a:p>
            <a:pPr algn="just"/>
            <a:r>
              <a:rPr lang="es-CL" sz="2000" b="1" dirty="0"/>
              <a:t>- Las Oficinas de Personal, deben informar a la Unidad Ciclo de Vida Laboral, para hacer efectivo el pago.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930" y="1460261"/>
            <a:ext cx="1116087" cy="1692807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798640" y="3263735"/>
            <a:ext cx="1839647" cy="916916"/>
            <a:chOff x="2848817" y="996918"/>
            <a:chExt cx="2276935" cy="1329225"/>
          </a:xfrm>
        </p:grpSpPr>
        <p:sp>
          <p:nvSpPr>
            <p:cNvPr id="13" name="Rectángulo redondeado 12"/>
            <p:cNvSpPr/>
            <p:nvPr/>
          </p:nvSpPr>
          <p:spPr>
            <a:xfrm>
              <a:off x="2848817" y="996918"/>
              <a:ext cx="2276935" cy="13292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2913704" y="1061805"/>
              <a:ext cx="2147161" cy="1199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/>
                <a:t>Presentar certificado ante empleador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693234" y="4726115"/>
            <a:ext cx="502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/>
              <a:t>IMPORTANTE!!!</a:t>
            </a:r>
          </a:p>
        </p:txBody>
      </p:sp>
    </p:spTree>
    <p:extLst>
      <p:ext uri="{BB962C8B-B14F-4D97-AF65-F5344CB8AC3E}">
        <p14:creationId xmlns:p14="http://schemas.microsoft.com/office/powerpoint/2010/main" val="4278796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ASIGNACIÓN DE ESTÍMULO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2400" dirty="0"/>
          </a:p>
          <a:p>
            <a:pPr algn="just"/>
            <a:r>
              <a:rPr lang="es-CL" sz="2400" dirty="0"/>
              <a:t>Art. 35° de la Ley N° 19.664 y Decreto N° 847.</a:t>
            </a:r>
          </a:p>
          <a:p>
            <a:pPr algn="just"/>
            <a:r>
              <a:rPr lang="es-CL" sz="2400" dirty="0"/>
              <a:t>Remuneración de Carácter Transitoria, de un 10% hasta un 180%.</a:t>
            </a:r>
          </a:p>
          <a:p>
            <a:pPr algn="just"/>
            <a:r>
              <a:rPr lang="es-CL" sz="2400" dirty="0"/>
              <a:t>Jornadas Prioritarias, Competencias Profesionales y Condiciones y Lugares de Trabajo.</a:t>
            </a:r>
          </a:p>
          <a:p>
            <a:pPr algn="just"/>
            <a:r>
              <a:rPr lang="es-CL" sz="2400" dirty="0"/>
              <a:t>Según disponibilidad Resolución Genérica del Servicio de Salud.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138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/>
              <a:t>MARCO NORMATIVO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06080"/>
            <a:ext cx="10515600" cy="4351338"/>
          </a:xfrm>
        </p:spPr>
        <p:txBody>
          <a:bodyPr>
            <a:noAutofit/>
          </a:bodyPr>
          <a:lstStyle/>
          <a:p>
            <a:endParaRPr lang="es-CL" sz="2400" dirty="0"/>
          </a:p>
          <a:p>
            <a:r>
              <a:rPr lang="es-CL" sz="2400" dirty="0"/>
              <a:t>Ley N° 19.664</a:t>
            </a:r>
          </a:p>
          <a:p>
            <a:r>
              <a:rPr lang="es-CL" sz="2400" dirty="0"/>
              <a:t>Ley N° 15.076</a:t>
            </a:r>
          </a:p>
          <a:p>
            <a:r>
              <a:rPr lang="es-CL" sz="2400" dirty="0"/>
              <a:t>Ley N° 19.378 (APS Municipal)</a:t>
            </a:r>
          </a:p>
          <a:p>
            <a:r>
              <a:rPr lang="es-CL" sz="2400" dirty="0"/>
              <a:t>Decreto N° 91/2001 Que aprueba el reglamento sobre acceso y condiciones de permanencia en Programas de Especialización a que se refiere la Ley N° 19.664.</a:t>
            </a:r>
          </a:p>
          <a:p>
            <a:r>
              <a:rPr lang="es-CL" sz="2400" dirty="0"/>
              <a:t>Decreto N° 06/22.08.2018 modifica Decreto N° 91/2001.</a:t>
            </a:r>
          </a:p>
          <a:p>
            <a:r>
              <a:rPr lang="es-CL" sz="2400" dirty="0"/>
              <a:t>Decreto N° 507/1990 Que aprueba Reglamento de Becarios de la Ley N° 15.076 del Sistema Nacional de los Servicios de Salud.</a:t>
            </a:r>
          </a:p>
          <a:p>
            <a:r>
              <a:rPr lang="es-CL" sz="2400" dirty="0"/>
              <a:t>Decreto N° 07/22.08.2018 modifica Decreto N° 507/90.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3697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/>
              <a:t>REGISTRO EN SIRH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Registro de profesionales PAO en datos contractuales en SIRH</a:t>
            </a:r>
          </a:p>
          <a:p>
            <a:pPr marL="0" indent="0" algn="ctr">
              <a:buNone/>
            </a:pPr>
            <a:r>
              <a:rPr lang="es-CL" b="1" u="sng" dirty="0"/>
              <a:t>CARGO</a:t>
            </a:r>
            <a:r>
              <a:rPr lang="es-CL" dirty="0"/>
              <a:t>  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30</a:t>
            </a:fld>
            <a:endParaRPr lang="es-CL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10577450"/>
              </p:ext>
            </p:extLst>
          </p:nvPr>
        </p:nvGraphicFramePr>
        <p:xfrm>
          <a:off x="1550019" y="2776653"/>
          <a:ext cx="9378176" cy="302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8774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INGRESO A SUBESPECIALIDADES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L" dirty="0"/>
              <a:t>El ingreso a subespecialidades se debe realizar a través de concurso.</a:t>
            </a:r>
          </a:p>
          <a:p>
            <a:pPr algn="just"/>
            <a:r>
              <a:rPr lang="es-CL" dirty="0"/>
              <a:t>Pueden postular:</a:t>
            </a:r>
          </a:p>
          <a:p>
            <a:pPr marL="0" indent="0" algn="just">
              <a:buNone/>
            </a:pPr>
            <a:r>
              <a:rPr lang="es-CL" dirty="0"/>
              <a:t>	-Profesionales Etapa de Planta Superior y 	Profesionales Etapa Destinación y Formación (art. 9°), con al menos un año de antigüedad.</a:t>
            </a:r>
          </a:p>
          <a:p>
            <a:pPr marL="0" indent="0" algn="just">
              <a:buNone/>
            </a:pPr>
            <a:r>
              <a:rPr lang="es-CL" dirty="0"/>
              <a:t>	-En caso de tratarse de PAO, deben contar con al menos dos años. No obstante por necesidades del SS, este periodo se puede rebajar.</a:t>
            </a:r>
          </a:p>
          <a:p>
            <a:pPr algn="just"/>
            <a:r>
              <a:rPr lang="es-CL" dirty="0"/>
              <a:t>El Servicio deberá informar a la Subsecretaría de Redes, de los postulantes seleccionados.</a:t>
            </a:r>
          </a:p>
          <a:p>
            <a:pPr algn="just"/>
            <a:r>
              <a:rPr lang="es-CL" dirty="0"/>
              <a:t>La Subsecretaría de Redes,  debe confirmar disponibilidad para apoyo financiero para programa formativo. </a:t>
            </a:r>
          </a:p>
          <a:p>
            <a:pPr algn="just"/>
            <a:r>
              <a:rPr lang="es-CL" dirty="0"/>
              <a:t>La formación se respalda en el art. 46° 19.664.</a:t>
            </a:r>
          </a:p>
          <a:p>
            <a:pPr algn="just"/>
            <a:r>
              <a:rPr lang="es-CL" dirty="0"/>
              <a:t>La devolución corresponde al doble del tiempo de duración de la beca.</a:t>
            </a:r>
          </a:p>
          <a:p>
            <a:pPr algn="just"/>
            <a:r>
              <a:rPr lang="es-CL" dirty="0"/>
              <a:t>Se garantiza con Escritura Pública.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9524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/>
              <a:t>OTROS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2400" b="1" dirty="0"/>
              <a:t>Monitoreo PAO</a:t>
            </a:r>
          </a:p>
          <a:p>
            <a:r>
              <a:rPr lang="es-CL" sz="2400" dirty="0"/>
              <a:t>Se enviará oficio semestralmente, solicitando informe.</a:t>
            </a:r>
          </a:p>
          <a:p>
            <a:r>
              <a:rPr lang="es-CL" sz="2400" dirty="0"/>
              <a:t>Se enviará formato tipo de Informe.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32</a:t>
            </a:fld>
            <a:endParaRPr lang="es-CL"/>
          </a:p>
        </p:txBody>
      </p:sp>
      <p:pic>
        <p:nvPicPr>
          <p:cNvPr id="6" name="Imagen 5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r="2731" b="15966"/>
          <a:stretch/>
        </p:blipFill>
        <p:spPr>
          <a:xfrm>
            <a:off x="4466760" y="3091598"/>
            <a:ext cx="2076450" cy="18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2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431802" y="2060575"/>
            <a:ext cx="9133417" cy="2016125"/>
          </a:xfrm>
        </p:spPr>
        <p:txBody>
          <a:bodyPr/>
          <a:lstStyle/>
          <a:p>
            <a:pPr algn="ctr"/>
            <a:r>
              <a:rPr lang="es-CL" sz="3000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GRACIAS.</a:t>
            </a:r>
            <a:endParaRPr lang="es-MX" sz="3000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3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11500" b="1" dirty="0"/>
              <a:t>INGRESO</a:t>
            </a:r>
            <a:endParaRPr lang="es-MX" sz="115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512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VÍAS DE INGRESO</a:t>
            </a:r>
            <a:br>
              <a:rPr lang="es-CL" sz="2800" b="1" dirty="0"/>
            </a:br>
            <a:r>
              <a:rPr lang="es-CL" sz="2800" b="1" dirty="0"/>
              <a:t>ETAPA DE DESTINACIÓN Y FORMACIÓN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Servicio de Salud Aconcagua | Depto. Desarrollo de Personas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5</a:t>
            </a:fld>
            <a:endParaRPr lang="es-CL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84113889"/>
              </p:ext>
            </p:extLst>
          </p:nvPr>
        </p:nvGraphicFramePr>
        <p:xfrm>
          <a:off x="2032000" y="1690688"/>
          <a:ext cx="8213436" cy="275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65018" y="5081155"/>
            <a:ext cx="11045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-Profesionales que se encuentran en periodo de Perfeccionamiento y Desarrollo de sus competencias.</a:t>
            </a:r>
          </a:p>
          <a:p>
            <a:pPr algn="just"/>
            <a:r>
              <a:rPr lang="es-CL" sz="2400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-La permanencia en esta Etapa podrá ser de hasta 9 años.</a:t>
            </a:r>
          </a:p>
        </p:txBody>
      </p:sp>
    </p:spTree>
    <p:extLst>
      <p:ext uri="{BB962C8B-B14F-4D97-AF65-F5344CB8AC3E}">
        <p14:creationId xmlns:p14="http://schemas.microsoft.com/office/powerpoint/2010/main" val="424567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/>
              <a:t>ETAPA DE DESTINACIÓN Y FORMACIÓN (EDF) </a:t>
            </a:r>
            <a:br>
              <a:rPr lang="es-CL" sz="2800" b="1" dirty="0"/>
            </a:br>
            <a:r>
              <a:rPr lang="es-CL" sz="2800" b="1" dirty="0"/>
              <a:t>Art. </a:t>
            </a:r>
            <a:r>
              <a:rPr lang="es-CL" sz="3200" b="1" dirty="0"/>
              <a:t>8</a:t>
            </a:r>
            <a:r>
              <a:rPr lang="es-CL" sz="2800" b="1" dirty="0"/>
              <a:t>° Ley N° 19.664 (EX GENERALES DE ZONA)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b="1" dirty="0"/>
              <a:t>CARACTERÍSTICAS:</a:t>
            </a:r>
          </a:p>
          <a:p>
            <a:pPr lvl="0" algn="just"/>
            <a:r>
              <a:rPr lang="es-CL" sz="2400" dirty="0"/>
              <a:t>Ingreso mediante Concurso Nacional de Ingreso a los Servicios de Salud(CONISS o local).</a:t>
            </a:r>
          </a:p>
          <a:p>
            <a:pPr lvl="0" algn="just"/>
            <a:r>
              <a:rPr lang="es-CL" sz="2400" dirty="0"/>
              <a:t>Proceso imparcial, técnico y objetivo.</a:t>
            </a:r>
          </a:p>
          <a:p>
            <a:pPr lvl="0" algn="just"/>
            <a:r>
              <a:rPr lang="es-CL" sz="2400" dirty="0"/>
              <a:t>Con menos de 6 años de ejercicio profesional.</a:t>
            </a:r>
          </a:p>
          <a:p>
            <a:pPr algn="just"/>
            <a:r>
              <a:rPr lang="es-CL" sz="2400" dirty="0"/>
              <a:t>Acceden a programas de especialización, mediante </a:t>
            </a:r>
            <a:r>
              <a:rPr lang="es-CL" sz="2400" b="1" dirty="0"/>
              <a:t>Comisiones de Estudios.</a:t>
            </a:r>
          </a:p>
          <a:p>
            <a:pPr algn="just"/>
            <a:r>
              <a:rPr lang="es-CL" sz="2400" dirty="0"/>
              <a:t>Prorrogable por dos años, facultad del Director de Servicio, para finalizar programa de especialización.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474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/>
              <a:t>ETAPA DE DESTINACIÓN Y FORMACIÓN (EDF) </a:t>
            </a:r>
            <a:br>
              <a:rPr lang="es-CL" sz="2800" b="1" dirty="0"/>
            </a:br>
            <a:r>
              <a:rPr lang="es-CL" sz="2800" b="1" dirty="0"/>
              <a:t>Art. </a:t>
            </a:r>
            <a:r>
              <a:rPr lang="es-CL" sz="3200" b="1" dirty="0"/>
              <a:t>8</a:t>
            </a:r>
            <a:r>
              <a:rPr lang="es-CL" sz="2800" b="1" dirty="0"/>
              <a:t>° Ley N° 19.664 (EX GENERALES DE ZONA)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7</a:t>
            </a:fld>
            <a:endParaRPr lang="es-CL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18458919"/>
              </p:ext>
            </p:extLst>
          </p:nvPr>
        </p:nvGraphicFramePr>
        <p:xfrm>
          <a:off x="832757" y="1859973"/>
          <a:ext cx="10618025" cy="436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7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" y="365125"/>
            <a:ext cx="10690860" cy="1325563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/>
              <a:t>ETAPA DE DESTINACIÓN Y FORMACIÓN (EDF) </a:t>
            </a:r>
            <a:br>
              <a:rPr lang="es-CL" sz="2800" b="1" dirty="0"/>
            </a:br>
            <a:r>
              <a:rPr lang="es-CL" sz="2800" b="1" dirty="0"/>
              <a:t>Art. </a:t>
            </a:r>
            <a:r>
              <a:rPr lang="es-CL" sz="3200" b="1" dirty="0"/>
              <a:t>8</a:t>
            </a:r>
            <a:r>
              <a:rPr lang="es-CL" sz="2800" b="1" dirty="0"/>
              <a:t>° Ley N° 19.664 (EX GENERALES DE ZONA)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48620"/>
          </a:xfrm>
        </p:spPr>
        <p:txBody>
          <a:bodyPr/>
          <a:lstStyle/>
          <a:p>
            <a:pPr algn="just"/>
            <a:r>
              <a:rPr lang="es-CL" sz="2400" dirty="0"/>
              <a:t>Al año 2019 se desempeñan un total de 58 profesionales en Etapa de Destinación y Formación (Art. 8° Ley 19.664).</a:t>
            </a:r>
            <a:endParaRPr lang="es-CL" sz="2400" b="1" u="sng" dirty="0"/>
          </a:p>
          <a:p>
            <a:pPr marL="0" indent="0" algn="just">
              <a:buNone/>
            </a:pPr>
            <a:endParaRPr lang="es-CL" b="1" u="sng" dirty="0"/>
          </a:p>
          <a:p>
            <a:pPr marL="0" indent="0" algn="just">
              <a:buNone/>
            </a:pPr>
            <a:r>
              <a:rPr lang="es-CL" b="1" u="sng" dirty="0"/>
              <a:t>Médicos Cirujanos (M798)</a:t>
            </a:r>
            <a:r>
              <a:rPr lang="es-CL" b="1" dirty="0"/>
              <a:t> 		</a:t>
            </a:r>
            <a:r>
              <a:rPr lang="es-CL" b="1" u="sng" dirty="0"/>
              <a:t>Cirujanos Dentistas (D274)</a:t>
            </a:r>
          </a:p>
          <a:p>
            <a:pPr marL="0" indent="0" algn="just">
              <a:buNone/>
            </a:pPr>
            <a:endParaRPr lang="es-CL" b="1" u="sng" dirty="0"/>
          </a:p>
          <a:p>
            <a:pPr marL="0" indent="0" algn="just">
              <a:buNone/>
            </a:pPr>
            <a:endParaRPr lang="es-CL" b="1" dirty="0"/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8</a:t>
            </a:fld>
            <a:endParaRPr lang="es-CL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90146"/>
              </p:ext>
            </p:extLst>
          </p:nvPr>
        </p:nvGraphicFramePr>
        <p:xfrm>
          <a:off x="939800" y="3361874"/>
          <a:ext cx="5156200" cy="2484120"/>
        </p:xfrm>
        <a:graphic>
          <a:graphicData uri="http://schemas.openxmlformats.org/drawingml/2006/table">
            <a:tbl>
              <a:tblPr/>
              <a:tblGrid>
                <a:gridCol w="3891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</a:t>
                      </a:r>
                    </a:p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FAMILIAR CATEMU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FAMILIAR CENTENARIO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FAMILIAR CORDILLERA ANDINA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FAMILIAR DR SEGISMUNDO ITURRA TAITO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FAMILIAR LLAY LLAY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FAMILIAR SAN FELIPE EL REAL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FAMILIAR SANTA MARIA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COMUNITARIO SAN FRANCISCO DE LLAY LLAY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PSIQUIATRICO DR. PHILIPPE PINEL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SAN ANTONIO (PUTAENDO)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31182"/>
              </p:ext>
            </p:extLst>
          </p:nvPr>
        </p:nvGraphicFramePr>
        <p:xfrm>
          <a:off x="6457950" y="3361874"/>
          <a:ext cx="4997450" cy="1290759"/>
        </p:xfrm>
        <a:graphic>
          <a:graphicData uri="http://schemas.openxmlformats.org/drawingml/2006/table">
            <a:tbl>
              <a:tblPr/>
              <a:tblGrid>
                <a:gridCol w="334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16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</a:t>
                      </a:r>
                    </a:p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3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FAMILIAR CORDILLERA ANDINA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06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FAMILIAR LLAY </a:t>
                      </a:r>
                      <a:r>
                        <a:rPr lang="es-C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LLAY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602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FAMILIAR SAN FELIPE EL REAL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06"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3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/>
              <a:t>ETAPA DE DESTINACIÓN Y FORMACIÓN (EDF) </a:t>
            </a:r>
            <a:br>
              <a:rPr lang="es-CL" sz="2800" b="1" dirty="0"/>
            </a:br>
            <a:r>
              <a:rPr lang="es-CL" sz="2800" b="1" dirty="0"/>
              <a:t>Art. </a:t>
            </a:r>
            <a:r>
              <a:rPr lang="es-CL" sz="3200" b="1" dirty="0"/>
              <a:t>9</a:t>
            </a:r>
            <a:r>
              <a:rPr lang="es-CL" sz="2800" b="1" dirty="0"/>
              <a:t>° Ley N° 19.664 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b="1" dirty="0"/>
              <a:t>CARACTERÍSTICAS: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Contrato discrecional por razones fundadas de los Directores de Servicio. </a:t>
            </a:r>
          </a:p>
          <a:p>
            <a:pPr marL="228600" lvl="3" algn="just">
              <a:spcBef>
                <a:spcPts val="1000"/>
              </a:spcBef>
              <a:defRPr/>
            </a:pPr>
            <a:endParaRPr lang="es-MX" sz="2400" dirty="0"/>
          </a:p>
          <a:p>
            <a:pPr marL="228600" lvl="3" algn="just">
              <a:spcBef>
                <a:spcPts val="1000"/>
              </a:spcBef>
              <a:defRPr/>
            </a:pPr>
            <a:r>
              <a:rPr lang="es-MX" sz="2400" dirty="0"/>
              <a:t>Transitorio y por períodos determinados.</a:t>
            </a:r>
          </a:p>
          <a:p>
            <a:pPr marL="228600" lvl="3" algn="just">
              <a:spcBef>
                <a:spcPts val="1000"/>
              </a:spcBef>
              <a:defRPr/>
            </a:pPr>
            <a:endParaRPr lang="es-CL" sz="2400" dirty="0"/>
          </a:p>
          <a:p>
            <a:pPr marL="228600" lvl="3" algn="just">
              <a:spcBef>
                <a:spcPts val="1000"/>
              </a:spcBef>
              <a:defRPr/>
            </a:pPr>
            <a:r>
              <a:rPr lang="es-CL" sz="2400" dirty="0"/>
              <a:t>Pueden acceder a programas de especialización, mediante </a:t>
            </a:r>
            <a:r>
              <a:rPr lang="es-CL" sz="2400" b="1" dirty="0"/>
              <a:t>Becas.</a:t>
            </a:r>
          </a:p>
          <a:p>
            <a:endParaRPr lang="es-CL" sz="2400" dirty="0"/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B4D2-EE47-462C-903D-87866EB3057E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2472033"/>
      </p:ext>
    </p:extLst>
  </p:cSld>
  <p:clrMapOvr>
    <a:masterClrMapping/>
  </p:clrMapOvr>
</p:sld>
</file>

<file path=ppt/theme/theme1.xml><?xml version="1.0" encoding="utf-8"?>
<a:theme xmlns:a="http://schemas.openxmlformats.org/drawingml/2006/main" name="S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A" id="{6614F7D2-7342-4A96-8E64-FA642CCBD692}" vid="{9390D6AB-4B5F-4D74-B288-76B713E72D6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88ABDCB-4C1F-4F98-BA62-EA00C38F68D7}" vid="{BC43880D-5BAA-44C6-8C43-4F061EED55B0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88ABDCB-4C1F-4F98-BA62-EA00C38F68D7}" vid="{D8590A00-A187-47BE-A65C-4807B6B530E2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88ABDCB-4C1F-4F98-BA62-EA00C38F68D7}" vid="{6DD954C7-0005-46A5-BC6B-B9028EC3AE1F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SSA</Template>
  <TotalTime>9708</TotalTime>
  <Words>2000</Words>
  <Application>Microsoft Office PowerPoint</Application>
  <PresentationFormat>Panorámica</PresentationFormat>
  <Paragraphs>319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Verdana</vt:lpstr>
      <vt:lpstr>SSA</vt:lpstr>
      <vt:lpstr>Diseño personalizado</vt:lpstr>
      <vt:lpstr>1_Diseño personalizado</vt:lpstr>
      <vt:lpstr>2_Diseño personalizado</vt:lpstr>
      <vt:lpstr>3_Office Theme</vt:lpstr>
      <vt:lpstr>INGRESO, FORMACIÓN Y RETENCIÓN DE  ESPECIALISTAS</vt:lpstr>
      <vt:lpstr>PLAN DE FORMACIÓN DE ESPECIALISTAS </vt:lpstr>
      <vt:lpstr>MARCO NORMATIVO</vt:lpstr>
      <vt:lpstr>Presentación de PowerPoint</vt:lpstr>
      <vt:lpstr>VÍAS DE INGRESO ETAPA DE DESTINACIÓN Y FORMACIÓN</vt:lpstr>
      <vt:lpstr>ETAPA DE DESTINACIÓN Y FORMACIÓN (EDF)  Art. 8° Ley N° 19.664 (EX GENERALES DE ZONA)</vt:lpstr>
      <vt:lpstr>ETAPA DE DESTINACIÓN Y FORMACIÓN (EDF)  Art. 8° Ley N° 19.664 (EX GENERALES DE ZONA)</vt:lpstr>
      <vt:lpstr>ETAPA DE DESTINACIÓN Y FORMACIÓN (EDF)  Art. 8° Ley N° 19.664 (EX GENERALES DE ZONA)</vt:lpstr>
      <vt:lpstr>ETAPA DE DESTINACIÓN Y FORMACIÓN (EDF)  Art. 9° Ley N° 19.664 </vt:lpstr>
      <vt:lpstr>ETAPA DE DESTINACIÓN Y FORMACIÓN (EDF)  Art. 9° Ley N° 19.664 en SSA</vt:lpstr>
      <vt:lpstr>Presentación de PowerPoint</vt:lpstr>
      <vt:lpstr>ACCESO   A PROGRAMAS DE ESPECIALIZACIÓN  (ART. 18° DTO.507)</vt:lpstr>
      <vt:lpstr>CONCURSOS DE ACCESO A BECAS DE ESPECIALIZACIÓN</vt:lpstr>
      <vt:lpstr>FORMACIÓN EDF “COMISIÓN DE ESTUDIOS”</vt:lpstr>
      <vt:lpstr>ETAPA DE DESTINACIÓN Y FORMACIÓN  (INGRESO ART. 8°)</vt:lpstr>
      <vt:lpstr>FORMACIÓN ”BECARIOS”</vt:lpstr>
      <vt:lpstr>FORMACIÓN ”MISIONES DE ESTUDIOS”  (APS MUNICIPAL LEY N° 19.378) </vt:lpstr>
      <vt:lpstr>BECARIOS Y LOS MISIONADOS DE ESTUDIOS</vt:lpstr>
      <vt:lpstr>Presentación de PowerPoint</vt:lpstr>
      <vt:lpstr>PERIODO ASISTENCIAL OBLIGATORIO (PAO)</vt:lpstr>
      <vt:lpstr>INGRESO A PERIODO ASISTENCIAL OBLIGATORIO</vt:lpstr>
      <vt:lpstr>PERIODO ASISTENCIAL OBLIGATORIO (PAO)</vt:lpstr>
      <vt:lpstr>PERIODO ASISTENCIAL OBLIGATORIO (PAO)</vt:lpstr>
      <vt:lpstr>PERIODO ASISTENCIAL OBLIGATORIO (PAO)</vt:lpstr>
      <vt:lpstr>TEMAS VARIOS  PROFESIONALES EN PERIODO ASISTENCIAL OBLIGATORIO (PAO)</vt:lpstr>
      <vt:lpstr>RECONOCIMIENTO DE TRIENIOS (ART. 43° 15.076)</vt:lpstr>
      <vt:lpstr>FERIADO LEGAL PAO</vt:lpstr>
      <vt:lpstr>ASIGNACIÓN DE PERMANENCIA PARA ESPECIALISTAS (LEY N° 20.982)</vt:lpstr>
      <vt:lpstr>ASIGNACIÓN DE ESTÍMULO</vt:lpstr>
      <vt:lpstr>REGISTRO EN SIRH</vt:lpstr>
      <vt:lpstr>INGRESO A SUBESPECIALIDADES</vt:lpstr>
      <vt:lpstr>OTROS</vt:lpstr>
      <vt:lpstr>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Nataly Santana</dc:creator>
  <cp:lastModifiedBy>Ana Espinoza</cp:lastModifiedBy>
  <cp:revision>301</cp:revision>
  <cp:lastPrinted>2019-08-22T18:56:00Z</cp:lastPrinted>
  <dcterms:created xsi:type="dcterms:W3CDTF">2015-02-23T11:38:57Z</dcterms:created>
  <dcterms:modified xsi:type="dcterms:W3CDTF">2019-08-23T18:44:21Z</dcterms:modified>
</cp:coreProperties>
</file>