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notesSlides/notesSlide5.xml" ContentType="application/vnd.openxmlformats-officedocument.presentationml.notesSlide+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9" r:id="rId3"/>
    <p:sldId id="302" r:id="rId4"/>
    <p:sldId id="287" r:id="rId5"/>
    <p:sldId id="301" r:id="rId6"/>
    <p:sldId id="263" r:id="rId7"/>
    <p:sldId id="261" r:id="rId8"/>
    <p:sldId id="264" r:id="rId9"/>
    <p:sldId id="266" r:id="rId10"/>
    <p:sldId id="265" r:id="rId11"/>
    <p:sldId id="288" r:id="rId12"/>
    <p:sldId id="267" r:id="rId13"/>
    <p:sldId id="268" r:id="rId14"/>
    <p:sldId id="270" r:id="rId15"/>
    <p:sldId id="271" r:id="rId16"/>
    <p:sldId id="289" r:id="rId17"/>
    <p:sldId id="274" r:id="rId18"/>
    <p:sldId id="277" r:id="rId19"/>
    <p:sldId id="275" r:id="rId20"/>
    <p:sldId id="276" r:id="rId21"/>
    <p:sldId id="272" r:id="rId22"/>
    <p:sldId id="306" r:id="rId23"/>
    <p:sldId id="307" r:id="rId24"/>
    <p:sldId id="308" r:id="rId25"/>
    <p:sldId id="303" r:id="rId26"/>
    <p:sldId id="304" r:id="rId27"/>
    <p:sldId id="305" r:id="rId28"/>
    <p:sldId id="309" r:id="rId29"/>
    <p:sldId id="310" r:id="rId30"/>
    <p:sldId id="311" r:id="rId31"/>
    <p:sldId id="300" r:id="rId32"/>
    <p:sldId id="269"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80" autoAdjust="0"/>
  </p:normalViewPr>
  <p:slideViewPr>
    <p:cSldViewPr snapToGrid="0">
      <p:cViewPr varScale="1">
        <p:scale>
          <a:sx n="63" d="100"/>
          <a:sy n="63" d="100"/>
        </p:scale>
        <p:origin x="-138" y="-22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C86C63-E5F6-407F-B1CE-3DAAEED523FE}"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s-CL"/>
        </a:p>
      </dgm:t>
    </dgm:pt>
    <dgm:pt modelId="{E2A4A2D3-AD5B-40D7-8583-727E430FF9F0}">
      <dgm:prSet phldrT="[Texto]"/>
      <dgm:spPr/>
      <dgm:t>
        <a:bodyPr/>
        <a:lstStyle/>
        <a:p>
          <a:r>
            <a:rPr lang="es-CL" dirty="0"/>
            <a:t>PENSAMIENTO</a:t>
          </a:r>
        </a:p>
      </dgm:t>
    </dgm:pt>
    <dgm:pt modelId="{754C1B3A-710B-43C5-9265-7A3BD2F5CD49}" type="parTrans" cxnId="{A98AB1B5-D41E-47FE-A8BE-0953DDD3E30B}">
      <dgm:prSet/>
      <dgm:spPr/>
      <dgm:t>
        <a:bodyPr/>
        <a:lstStyle/>
        <a:p>
          <a:endParaRPr lang="es-CL"/>
        </a:p>
      </dgm:t>
    </dgm:pt>
    <dgm:pt modelId="{1FAC8871-B602-4EAF-A833-B6E9DCCF57AB}" type="sibTrans" cxnId="{A98AB1B5-D41E-47FE-A8BE-0953DDD3E30B}">
      <dgm:prSet/>
      <dgm:spPr/>
      <dgm:t>
        <a:bodyPr/>
        <a:lstStyle/>
        <a:p>
          <a:endParaRPr lang="es-CL"/>
        </a:p>
      </dgm:t>
    </dgm:pt>
    <dgm:pt modelId="{D6498E38-5291-4989-AC13-0334BC4D5502}">
      <dgm:prSet phldrT="[Texto]"/>
      <dgm:spPr/>
      <dgm:t>
        <a:bodyPr/>
        <a:lstStyle/>
        <a:p>
          <a:r>
            <a:rPr lang="es-CL" dirty="0"/>
            <a:t>ACCIÓN</a:t>
          </a:r>
        </a:p>
      </dgm:t>
    </dgm:pt>
    <dgm:pt modelId="{26C90BFF-8431-4671-B115-90C4164397D7}" type="parTrans" cxnId="{6AE1F595-23B8-462C-A1CC-24853D66F888}">
      <dgm:prSet/>
      <dgm:spPr/>
      <dgm:t>
        <a:bodyPr/>
        <a:lstStyle/>
        <a:p>
          <a:endParaRPr lang="es-CL"/>
        </a:p>
      </dgm:t>
    </dgm:pt>
    <dgm:pt modelId="{172CB234-A40E-48AC-A2DB-E2252BC949F2}" type="sibTrans" cxnId="{6AE1F595-23B8-462C-A1CC-24853D66F888}">
      <dgm:prSet/>
      <dgm:spPr/>
      <dgm:t>
        <a:bodyPr/>
        <a:lstStyle/>
        <a:p>
          <a:endParaRPr lang="es-CL"/>
        </a:p>
      </dgm:t>
    </dgm:pt>
    <dgm:pt modelId="{329FA6ED-C5A3-401D-AB4B-ABF93A7FF75D}">
      <dgm:prSet phldrT="[Texto]"/>
      <dgm:spPr/>
      <dgm:t>
        <a:bodyPr/>
        <a:lstStyle/>
        <a:p>
          <a:r>
            <a:rPr lang="es-CL" dirty="0"/>
            <a:t>EMOCIÓN</a:t>
          </a:r>
        </a:p>
      </dgm:t>
    </dgm:pt>
    <dgm:pt modelId="{D3CA0AEA-A0B6-48BC-97F6-8A63D10F71C2}" type="parTrans" cxnId="{9627EB72-97B0-4D92-9DC9-DA0F2A694CB9}">
      <dgm:prSet/>
      <dgm:spPr/>
      <dgm:t>
        <a:bodyPr/>
        <a:lstStyle/>
        <a:p>
          <a:endParaRPr lang="es-CL"/>
        </a:p>
      </dgm:t>
    </dgm:pt>
    <dgm:pt modelId="{BB1C76DD-3BA9-4A2E-B085-7B6420B831C1}" type="sibTrans" cxnId="{9627EB72-97B0-4D92-9DC9-DA0F2A694CB9}">
      <dgm:prSet/>
      <dgm:spPr/>
      <dgm:t>
        <a:bodyPr/>
        <a:lstStyle/>
        <a:p>
          <a:endParaRPr lang="es-CL"/>
        </a:p>
      </dgm:t>
    </dgm:pt>
    <dgm:pt modelId="{5E614BDA-CD76-4B02-BC56-7FD4DB0E0478}" type="pres">
      <dgm:prSet presAssocID="{E9C86C63-E5F6-407F-B1CE-3DAAEED523FE}" presName="Name0" presStyleCnt="0">
        <dgm:presLayoutVars>
          <dgm:dir/>
          <dgm:resizeHandles val="exact"/>
        </dgm:presLayoutVars>
      </dgm:prSet>
      <dgm:spPr/>
      <dgm:t>
        <a:bodyPr/>
        <a:lstStyle/>
        <a:p>
          <a:endParaRPr lang="es-CL"/>
        </a:p>
      </dgm:t>
    </dgm:pt>
    <dgm:pt modelId="{F4045D75-0740-42AB-9A89-84A8EDCD63A8}" type="pres">
      <dgm:prSet presAssocID="{E2A4A2D3-AD5B-40D7-8583-727E430FF9F0}" presName="node" presStyleLbl="node1" presStyleIdx="0" presStyleCnt="3">
        <dgm:presLayoutVars>
          <dgm:bulletEnabled val="1"/>
        </dgm:presLayoutVars>
      </dgm:prSet>
      <dgm:spPr/>
      <dgm:t>
        <a:bodyPr/>
        <a:lstStyle/>
        <a:p>
          <a:endParaRPr lang="es-CL"/>
        </a:p>
      </dgm:t>
    </dgm:pt>
    <dgm:pt modelId="{967A85EB-AE36-4B4A-8EE6-6A4CDDB8D05F}" type="pres">
      <dgm:prSet presAssocID="{1FAC8871-B602-4EAF-A833-B6E9DCCF57AB}" presName="sibTrans" presStyleLbl="sibTrans2D1" presStyleIdx="0" presStyleCnt="3"/>
      <dgm:spPr/>
      <dgm:t>
        <a:bodyPr/>
        <a:lstStyle/>
        <a:p>
          <a:endParaRPr lang="es-CL"/>
        </a:p>
      </dgm:t>
    </dgm:pt>
    <dgm:pt modelId="{6740494F-EF29-4344-88E8-2F7BB71FDB89}" type="pres">
      <dgm:prSet presAssocID="{1FAC8871-B602-4EAF-A833-B6E9DCCF57AB}" presName="connectorText" presStyleLbl="sibTrans2D1" presStyleIdx="0" presStyleCnt="3"/>
      <dgm:spPr/>
      <dgm:t>
        <a:bodyPr/>
        <a:lstStyle/>
        <a:p>
          <a:endParaRPr lang="es-CL"/>
        </a:p>
      </dgm:t>
    </dgm:pt>
    <dgm:pt modelId="{064EB2BE-9ED3-471D-ABEA-C304DCDC0F9D}" type="pres">
      <dgm:prSet presAssocID="{D6498E38-5291-4989-AC13-0334BC4D5502}" presName="node" presStyleLbl="node1" presStyleIdx="1" presStyleCnt="3">
        <dgm:presLayoutVars>
          <dgm:bulletEnabled val="1"/>
        </dgm:presLayoutVars>
      </dgm:prSet>
      <dgm:spPr/>
      <dgm:t>
        <a:bodyPr/>
        <a:lstStyle/>
        <a:p>
          <a:endParaRPr lang="es-CL"/>
        </a:p>
      </dgm:t>
    </dgm:pt>
    <dgm:pt modelId="{8A758303-E994-45BB-9F56-2118C4DB6886}" type="pres">
      <dgm:prSet presAssocID="{172CB234-A40E-48AC-A2DB-E2252BC949F2}" presName="sibTrans" presStyleLbl="sibTrans2D1" presStyleIdx="1" presStyleCnt="3"/>
      <dgm:spPr/>
      <dgm:t>
        <a:bodyPr/>
        <a:lstStyle/>
        <a:p>
          <a:endParaRPr lang="es-CL"/>
        </a:p>
      </dgm:t>
    </dgm:pt>
    <dgm:pt modelId="{EC92E350-B8E0-4DE7-A6E0-01C9E7DAA7EC}" type="pres">
      <dgm:prSet presAssocID="{172CB234-A40E-48AC-A2DB-E2252BC949F2}" presName="connectorText" presStyleLbl="sibTrans2D1" presStyleIdx="1" presStyleCnt="3"/>
      <dgm:spPr/>
      <dgm:t>
        <a:bodyPr/>
        <a:lstStyle/>
        <a:p>
          <a:endParaRPr lang="es-CL"/>
        </a:p>
      </dgm:t>
    </dgm:pt>
    <dgm:pt modelId="{5352B09D-9438-4470-A584-8DCD66BD3A65}" type="pres">
      <dgm:prSet presAssocID="{329FA6ED-C5A3-401D-AB4B-ABF93A7FF75D}" presName="node" presStyleLbl="node1" presStyleIdx="2" presStyleCnt="3">
        <dgm:presLayoutVars>
          <dgm:bulletEnabled val="1"/>
        </dgm:presLayoutVars>
      </dgm:prSet>
      <dgm:spPr/>
      <dgm:t>
        <a:bodyPr/>
        <a:lstStyle/>
        <a:p>
          <a:endParaRPr lang="es-CL"/>
        </a:p>
      </dgm:t>
    </dgm:pt>
    <dgm:pt modelId="{C74623F7-14C7-46B6-A5B5-BEE5352C4D9B}" type="pres">
      <dgm:prSet presAssocID="{BB1C76DD-3BA9-4A2E-B085-7B6420B831C1}" presName="sibTrans" presStyleLbl="sibTrans2D1" presStyleIdx="2" presStyleCnt="3"/>
      <dgm:spPr/>
      <dgm:t>
        <a:bodyPr/>
        <a:lstStyle/>
        <a:p>
          <a:endParaRPr lang="es-CL"/>
        </a:p>
      </dgm:t>
    </dgm:pt>
    <dgm:pt modelId="{AC11C650-37B3-44C4-92DD-F058CA754FFA}" type="pres">
      <dgm:prSet presAssocID="{BB1C76DD-3BA9-4A2E-B085-7B6420B831C1}" presName="connectorText" presStyleLbl="sibTrans2D1" presStyleIdx="2" presStyleCnt="3"/>
      <dgm:spPr/>
      <dgm:t>
        <a:bodyPr/>
        <a:lstStyle/>
        <a:p>
          <a:endParaRPr lang="es-CL"/>
        </a:p>
      </dgm:t>
    </dgm:pt>
  </dgm:ptLst>
  <dgm:cxnLst>
    <dgm:cxn modelId="{04695F41-C429-4256-BE47-5FCD67D82BA2}" type="presOf" srcId="{E2A4A2D3-AD5B-40D7-8583-727E430FF9F0}" destId="{F4045D75-0740-42AB-9A89-84A8EDCD63A8}" srcOrd="0" destOrd="0" presId="urn:microsoft.com/office/officeart/2005/8/layout/cycle7"/>
    <dgm:cxn modelId="{5597A8A6-7346-44DC-8C74-CC297813D697}" type="presOf" srcId="{D6498E38-5291-4989-AC13-0334BC4D5502}" destId="{064EB2BE-9ED3-471D-ABEA-C304DCDC0F9D}" srcOrd="0" destOrd="0" presId="urn:microsoft.com/office/officeart/2005/8/layout/cycle7"/>
    <dgm:cxn modelId="{EAD1747D-3EC1-403B-8B27-A2816ABBCD99}" type="presOf" srcId="{172CB234-A40E-48AC-A2DB-E2252BC949F2}" destId="{8A758303-E994-45BB-9F56-2118C4DB6886}" srcOrd="0" destOrd="0" presId="urn:microsoft.com/office/officeart/2005/8/layout/cycle7"/>
    <dgm:cxn modelId="{DA600194-0729-4671-B40F-2E0D43C1D703}" type="presOf" srcId="{172CB234-A40E-48AC-A2DB-E2252BC949F2}" destId="{EC92E350-B8E0-4DE7-A6E0-01C9E7DAA7EC}" srcOrd="1" destOrd="0" presId="urn:microsoft.com/office/officeart/2005/8/layout/cycle7"/>
    <dgm:cxn modelId="{D3817961-7EA1-4B1A-AA47-462D75E70F91}" type="presOf" srcId="{329FA6ED-C5A3-401D-AB4B-ABF93A7FF75D}" destId="{5352B09D-9438-4470-A584-8DCD66BD3A65}" srcOrd="0" destOrd="0" presId="urn:microsoft.com/office/officeart/2005/8/layout/cycle7"/>
    <dgm:cxn modelId="{0462E071-9AAE-47C5-BFA1-E8BB0207A347}" type="presOf" srcId="{1FAC8871-B602-4EAF-A833-B6E9DCCF57AB}" destId="{967A85EB-AE36-4B4A-8EE6-6A4CDDB8D05F}" srcOrd="0" destOrd="0" presId="urn:microsoft.com/office/officeart/2005/8/layout/cycle7"/>
    <dgm:cxn modelId="{A98AB1B5-D41E-47FE-A8BE-0953DDD3E30B}" srcId="{E9C86C63-E5F6-407F-B1CE-3DAAEED523FE}" destId="{E2A4A2D3-AD5B-40D7-8583-727E430FF9F0}" srcOrd="0" destOrd="0" parTransId="{754C1B3A-710B-43C5-9265-7A3BD2F5CD49}" sibTransId="{1FAC8871-B602-4EAF-A833-B6E9DCCF57AB}"/>
    <dgm:cxn modelId="{FDCFE8D5-6CB6-4F7F-B143-EE93116D57E9}" type="presOf" srcId="{BB1C76DD-3BA9-4A2E-B085-7B6420B831C1}" destId="{AC11C650-37B3-44C4-92DD-F058CA754FFA}" srcOrd="1" destOrd="0" presId="urn:microsoft.com/office/officeart/2005/8/layout/cycle7"/>
    <dgm:cxn modelId="{BC3CFBB3-A071-4035-A79C-3C4572596D60}" type="presOf" srcId="{BB1C76DD-3BA9-4A2E-B085-7B6420B831C1}" destId="{C74623F7-14C7-46B6-A5B5-BEE5352C4D9B}" srcOrd="0" destOrd="0" presId="urn:microsoft.com/office/officeart/2005/8/layout/cycle7"/>
    <dgm:cxn modelId="{F928F614-06AF-4EDE-967A-DC9A4D886D67}" type="presOf" srcId="{1FAC8871-B602-4EAF-A833-B6E9DCCF57AB}" destId="{6740494F-EF29-4344-88E8-2F7BB71FDB89}" srcOrd="1" destOrd="0" presId="urn:microsoft.com/office/officeart/2005/8/layout/cycle7"/>
    <dgm:cxn modelId="{6AE1F595-23B8-462C-A1CC-24853D66F888}" srcId="{E9C86C63-E5F6-407F-B1CE-3DAAEED523FE}" destId="{D6498E38-5291-4989-AC13-0334BC4D5502}" srcOrd="1" destOrd="0" parTransId="{26C90BFF-8431-4671-B115-90C4164397D7}" sibTransId="{172CB234-A40E-48AC-A2DB-E2252BC949F2}"/>
    <dgm:cxn modelId="{9627EB72-97B0-4D92-9DC9-DA0F2A694CB9}" srcId="{E9C86C63-E5F6-407F-B1CE-3DAAEED523FE}" destId="{329FA6ED-C5A3-401D-AB4B-ABF93A7FF75D}" srcOrd="2" destOrd="0" parTransId="{D3CA0AEA-A0B6-48BC-97F6-8A63D10F71C2}" sibTransId="{BB1C76DD-3BA9-4A2E-B085-7B6420B831C1}"/>
    <dgm:cxn modelId="{7D03410D-5110-4133-9211-C06E62CF60FD}" type="presOf" srcId="{E9C86C63-E5F6-407F-B1CE-3DAAEED523FE}" destId="{5E614BDA-CD76-4B02-BC56-7FD4DB0E0478}" srcOrd="0" destOrd="0" presId="urn:microsoft.com/office/officeart/2005/8/layout/cycle7"/>
    <dgm:cxn modelId="{A6A5D2D5-913E-4695-80DB-51773FDB8BE6}" type="presParOf" srcId="{5E614BDA-CD76-4B02-BC56-7FD4DB0E0478}" destId="{F4045D75-0740-42AB-9A89-84A8EDCD63A8}" srcOrd="0" destOrd="0" presId="urn:microsoft.com/office/officeart/2005/8/layout/cycle7"/>
    <dgm:cxn modelId="{9212E7EB-FF03-4E9B-97F8-C87E1BD5142B}" type="presParOf" srcId="{5E614BDA-CD76-4B02-BC56-7FD4DB0E0478}" destId="{967A85EB-AE36-4B4A-8EE6-6A4CDDB8D05F}" srcOrd="1" destOrd="0" presId="urn:microsoft.com/office/officeart/2005/8/layout/cycle7"/>
    <dgm:cxn modelId="{618C4727-6D90-4464-973B-507ABF43D591}" type="presParOf" srcId="{967A85EB-AE36-4B4A-8EE6-6A4CDDB8D05F}" destId="{6740494F-EF29-4344-88E8-2F7BB71FDB89}" srcOrd="0" destOrd="0" presId="urn:microsoft.com/office/officeart/2005/8/layout/cycle7"/>
    <dgm:cxn modelId="{660C9814-F592-412B-8EA8-3E62306AEDF7}" type="presParOf" srcId="{5E614BDA-CD76-4B02-BC56-7FD4DB0E0478}" destId="{064EB2BE-9ED3-471D-ABEA-C304DCDC0F9D}" srcOrd="2" destOrd="0" presId="urn:microsoft.com/office/officeart/2005/8/layout/cycle7"/>
    <dgm:cxn modelId="{ECF7448F-9DA0-4251-889B-7D448262AD28}" type="presParOf" srcId="{5E614BDA-CD76-4B02-BC56-7FD4DB0E0478}" destId="{8A758303-E994-45BB-9F56-2118C4DB6886}" srcOrd="3" destOrd="0" presId="urn:microsoft.com/office/officeart/2005/8/layout/cycle7"/>
    <dgm:cxn modelId="{1D080C95-09F2-4346-9EAE-01BF6A019CA9}" type="presParOf" srcId="{8A758303-E994-45BB-9F56-2118C4DB6886}" destId="{EC92E350-B8E0-4DE7-A6E0-01C9E7DAA7EC}" srcOrd="0" destOrd="0" presId="urn:microsoft.com/office/officeart/2005/8/layout/cycle7"/>
    <dgm:cxn modelId="{7EE0DC6C-9CFD-4FCB-9D1A-F1D44F63C58B}" type="presParOf" srcId="{5E614BDA-CD76-4B02-BC56-7FD4DB0E0478}" destId="{5352B09D-9438-4470-A584-8DCD66BD3A65}" srcOrd="4" destOrd="0" presId="urn:microsoft.com/office/officeart/2005/8/layout/cycle7"/>
    <dgm:cxn modelId="{04CCB9C3-8619-4404-B62D-B7E34CC3903C}" type="presParOf" srcId="{5E614BDA-CD76-4B02-BC56-7FD4DB0E0478}" destId="{C74623F7-14C7-46B6-A5B5-BEE5352C4D9B}" srcOrd="5" destOrd="0" presId="urn:microsoft.com/office/officeart/2005/8/layout/cycle7"/>
    <dgm:cxn modelId="{023B5B85-D696-4C52-A026-C8DD86472770}" type="presParOf" srcId="{C74623F7-14C7-46B6-A5B5-BEE5352C4D9B}" destId="{AC11C650-37B3-44C4-92DD-F058CA754FFA}"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410693-E7F5-4092-9B7D-D5B763AF3179}"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s-ES"/>
        </a:p>
      </dgm:t>
    </dgm:pt>
    <dgm:pt modelId="{E5199382-5AAC-4FA8-BFA0-02D79607391C}">
      <dgm:prSet/>
      <dgm:spPr/>
      <dgm:t>
        <a:bodyPr/>
        <a:lstStyle/>
        <a:p>
          <a:r>
            <a:rPr lang="es-CL" dirty="0"/>
            <a:t>Psico</a:t>
          </a:r>
        </a:p>
      </dgm:t>
    </dgm:pt>
    <dgm:pt modelId="{FF904F24-246A-4DDB-A90B-80D2599F271E}" type="parTrans" cxnId="{8A4ACBF5-BB1F-4416-926B-47CF927A1EA1}">
      <dgm:prSet/>
      <dgm:spPr/>
      <dgm:t>
        <a:bodyPr/>
        <a:lstStyle/>
        <a:p>
          <a:endParaRPr lang="es-ES"/>
        </a:p>
      </dgm:t>
    </dgm:pt>
    <dgm:pt modelId="{741181A3-BDDE-49A7-BA66-8B30462B75F0}" type="sibTrans" cxnId="{8A4ACBF5-BB1F-4416-926B-47CF927A1EA1}">
      <dgm:prSet/>
      <dgm:spPr/>
      <dgm:t>
        <a:bodyPr/>
        <a:lstStyle/>
        <a:p>
          <a:endParaRPr lang="es-ES"/>
        </a:p>
      </dgm:t>
    </dgm:pt>
    <dgm:pt modelId="{115553CB-1EE0-4D60-A55D-DD3E22095D9F}">
      <dgm:prSet/>
      <dgm:spPr/>
      <dgm:t>
        <a:bodyPr/>
        <a:lstStyle/>
        <a:p>
          <a:r>
            <a:rPr lang="es-CL" dirty="0"/>
            <a:t>Estado afectivo de ansiedad, ira, pánico, euforia</a:t>
          </a:r>
        </a:p>
      </dgm:t>
    </dgm:pt>
    <dgm:pt modelId="{6CE3EE61-99C3-4312-B84E-9B2719FAF0A3}" type="parTrans" cxnId="{C0880D5C-9831-47FC-8902-88EE7A9E0554}">
      <dgm:prSet/>
      <dgm:spPr/>
      <dgm:t>
        <a:bodyPr/>
        <a:lstStyle/>
        <a:p>
          <a:endParaRPr lang="es-ES"/>
        </a:p>
      </dgm:t>
    </dgm:pt>
    <dgm:pt modelId="{E3A06479-958A-436C-94F3-330D76A2DB0D}" type="sibTrans" cxnId="{C0880D5C-9831-47FC-8902-88EE7A9E0554}">
      <dgm:prSet/>
      <dgm:spPr/>
      <dgm:t>
        <a:bodyPr/>
        <a:lstStyle/>
        <a:p>
          <a:endParaRPr lang="es-ES"/>
        </a:p>
      </dgm:t>
    </dgm:pt>
    <dgm:pt modelId="{DECA4ABB-7B96-4B15-BD78-392688115E5E}">
      <dgm:prSet phldrT="[Texto]"/>
      <dgm:spPr/>
      <dgm:t>
        <a:bodyPr/>
        <a:lstStyle/>
        <a:p>
          <a:r>
            <a:rPr lang="es-CL" dirty="0"/>
            <a:t>Motricidad</a:t>
          </a:r>
        </a:p>
      </dgm:t>
    </dgm:pt>
    <dgm:pt modelId="{63669B1C-340A-4EB5-BED6-8CBC677471A4}" type="parTrans" cxnId="{2F98E9BC-70AD-42FF-8F79-59C57D7FC017}">
      <dgm:prSet/>
      <dgm:spPr/>
      <dgm:t>
        <a:bodyPr/>
        <a:lstStyle/>
        <a:p>
          <a:endParaRPr lang="es-ES"/>
        </a:p>
      </dgm:t>
    </dgm:pt>
    <dgm:pt modelId="{82BA0A0B-6DD0-4D91-8E62-E1FB543DEA3B}" type="sibTrans" cxnId="{2F98E9BC-70AD-42FF-8F79-59C57D7FC017}">
      <dgm:prSet/>
      <dgm:spPr/>
      <dgm:t>
        <a:bodyPr/>
        <a:lstStyle/>
        <a:p>
          <a:endParaRPr lang="es-ES"/>
        </a:p>
      </dgm:t>
    </dgm:pt>
    <dgm:pt modelId="{B7910098-E3AA-4AF3-B02B-5611AE022212}">
      <dgm:prSet/>
      <dgm:spPr/>
      <dgm:t>
        <a:bodyPr/>
        <a:lstStyle/>
        <a:p>
          <a:r>
            <a:rPr lang="es-CL" dirty="0"/>
            <a:t>Inquietud motora a la agitación motora extrema</a:t>
          </a:r>
        </a:p>
      </dgm:t>
    </dgm:pt>
    <dgm:pt modelId="{35CCAAD0-FE88-40CA-9637-0B8736BEA5C8}" type="parTrans" cxnId="{D7CEC89E-ED9B-4584-951B-19E281160013}">
      <dgm:prSet/>
      <dgm:spPr/>
      <dgm:t>
        <a:bodyPr/>
        <a:lstStyle/>
        <a:p>
          <a:endParaRPr lang="es-ES"/>
        </a:p>
      </dgm:t>
    </dgm:pt>
    <dgm:pt modelId="{92A7A2E3-0486-40C7-B0F8-D2831D36D73E}" type="sibTrans" cxnId="{D7CEC89E-ED9B-4584-951B-19E281160013}">
      <dgm:prSet/>
      <dgm:spPr/>
      <dgm:t>
        <a:bodyPr/>
        <a:lstStyle/>
        <a:p>
          <a:endParaRPr lang="es-ES"/>
        </a:p>
      </dgm:t>
    </dgm:pt>
    <dgm:pt modelId="{B4985F0A-44C4-44C3-9834-FD4080083A72}">
      <dgm:prSet/>
      <dgm:spPr/>
      <dgm:t>
        <a:bodyPr/>
        <a:lstStyle/>
        <a:p>
          <a:r>
            <a:rPr lang="es-CL" dirty="0"/>
            <a:t>Movimientos automáticos o intencionales, pero que en general carecen de un objetivo estable común</a:t>
          </a:r>
        </a:p>
      </dgm:t>
    </dgm:pt>
    <dgm:pt modelId="{EB106AF3-A0AE-47E6-9E87-7F3D01F8CE8C}" type="parTrans" cxnId="{00B95FAF-C496-49CF-8F40-0FC91C7A2165}">
      <dgm:prSet/>
      <dgm:spPr/>
      <dgm:t>
        <a:bodyPr/>
        <a:lstStyle/>
        <a:p>
          <a:endParaRPr lang="es-ES"/>
        </a:p>
      </dgm:t>
    </dgm:pt>
    <dgm:pt modelId="{7C1671B2-F1A6-40F6-A067-789B742E0C0C}" type="sibTrans" cxnId="{00B95FAF-C496-49CF-8F40-0FC91C7A2165}">
      <dgm:prSet/>
      <dgm:spPr/>
      <dgm:t>
        <a:bodyPr/>
        <a:lstStyle/>
        <a:p>
          <a:endParaRPr lang="es-ES"/>
        </a:p>
      </dgm:t>
    </dgm:pt>
    <dgm:pt modelId="{030AE8F8-4FD5-4372-AC6F-94FF893CEBCF}" type="pres">
      <dgm:prSet presAssocID="{9A410693-E7F5-4092-9B7D-D5B763AF3179}" presName="diagram" presStyleCnt="0">
        <dgm:presLayoutVars>
          <dgm:chPref val="1"/>
          <dgm:dir/>
          <dgm:animOne val="branch"/>
          <dgm:animLvl val="lvl"/>
          <dgm:resizeHandles/>
        </dgm:presLayoutVars>
      </dgm:prSet>
      <dgm:spPr/>
      <dgm:t>
        <a:bodyPr/>
        <a:lstStyle/>
        <a:p>
          <a:endParaRPr lang="es-CL"/>
        </a:p>
      </dgm:t>
    </dgm:pt>
    <dgm:pt modelId="{0A2A6E01-5D50-495D-999A-5B05632B808C}" type="pres">
      <dgm:prSet presAssocID="{E5199382-5AAC-4FA8-BFA0-02D79607391C}" presName="root" presStyleCnt="0"/>
      <dgm:spPr/>
    </dgm:pt>
    <dgm:pt modelId="{D013BFA2-68FF-4856-874D-C2603ED6CF8B}" type="pres">
      <dgm:prSet presAssocID="{E5199382-5AAC-4FA8-BFA0-02D79607391C}" presName="rootComposite" presStyleCnt="0"/>
      <dgm:spPr/>
    </dgm:pt>
    <dgm:pt modelId="{2605A9A9-F361-4DF4-B1AE-776592CD4579}" type="pres">
      <dgm:prSet presAssocID="{E5199382-5AAC-4FA8-BFA0-02D79607391C}" presName="rootText" presStyleLbl="node1" presStyleIdx="0" presStyleCnt="2" custScaleX="166729"/>
      <dgm:spPr/>
      <dgm:t>
        <a:bodyPr/>
        <a:lstStyle/>
        <a:p>
          <a:endParaRPr lang="es-CL"/>
        </a:p>
      </dgm:t>
    </dgm:pt>
    <dgm:pt modelId="{416A0DCC-FDD6-40FC-9F4C-C20647D2A93B}" type="pres">
      <dgm:prSet presAssocID="{E5199382-5AAC-4FA8-BFA0-02D79607391C}" presName="rootConnector" presStyleLbl="node1" presStyleIdx="0" presStyleCnt="2"/>
      <dgm:spPr/>
      <dgm:t>
        <a:bodyPr/>
        <a:lstStyle/>
        <a:p>
          <a:endParaRPr lang="es-CL"/>
        </a:p>
      </dgm:t>
    </dgm:pt>
    <dgm:pt modelId="{A1CF5868-620D-4146-8A7D-3E9FD5FC9692}" type="pres">
      <dgm:prSet presAssocID="{E5199382-5AAC-4FA8-BFA0-02D79607391C}" presName="childShape" presStyleCnt="0"/>
      <dgm:spPr/>
    </dgm:pt>
    <dgm:pt modelId="{4DFDB85D-4987-43D9-9D28-7304ABC936CD}" type="pres">
      <dgm:prSet presAssocID="{6CE3EE61-99C3-4312-B84E-9B2719FAF0A3}" presName="Name13" presStyleLbl="parChTrans1D2" presStyleIdx="0" presStyleCnt="3"/>
      <dgm:spPr/>
      <dgm:t>
        <a:bodyPr/>
        <a:lstStyle/>
        <a:p>
          <a:endParaRPr lang="es-CL"/>
        </a:p>
      </dgm:t>
    </dgm:pt>
    <dgm:pt modelId="{17B2F4C9-5C9A-46FB-863D-BC2A774458C7}" type="pres">
      <dgm:prSet presAssocID="{115553CB-1EE0-4D60-A55D-DD3E22095D9F}" presName="childText" presStyleLbl="bgAcc1" presStyleIdx="0" presStyleCnt="3" custScaleX="150512">
        <dgm:presLayoutVars>
          <dgm:bulletEnabled val="1"/>
        </dgm:presLayoutVars>
      </dgm:prSet>
      <dgm:spPr/>
      <dgm:t>
        <a:bodyPr/>
        <a:lstStyle/>
        <a:p>
          <a:endParaRPr lang="es-CL"/>
        </a:p>
      </dgm:t>
    </dgm:pt>
    <dgm:pt modelId="{FEC92115-33FE-4BCE-B26D-358C03E6BA19}" type="pres">
      <dgm:prSet presAssocID="{DECA4ABB-7B96-4B15-BD78-392688115E5E}" presName="root" presStyleCnt="0"/>
      <dgm:spPr/>
    </dgm:pt>
    <dgm:pt modelId="{09CC92BD-7996-49C5-BB9F-154F25492EB2}" type="pres">
      <dgm:prSet presAssocID="{DECA4ABB-7B96-4B15-BD78-392688115E5E}" presName="rootComposite" presStyleCnt="0"/>
      <dgm:spPr/>
    </dgm:pt>
    <dgm:pt modelId="{13B5158B-8495-4E7C-B4B6-DBED710D82E9}" type="pres">
      <dgm:prSet presAssocID="{DECA4ABB-7B96-4B15-BD78-392688115E5E}" presName="rootText" presStyleLbl="node1" presStyleIdx="1" presStyleCnt="2" custScaleX="189678"/>
      <dgm:spPr/>
      <dgm:t>
        <a:bodyPr/>
        <a:lstStyle/>
        <a:p>
          <a:endParaRPr lang="es-CL"/>
        </a:p>
      </dgm:t>
    </dgm:pt>
    <dgm:pt modelId="{B82E433D-2470-4610-B2A6-06CE608AC875}" type="pres">
      <dgm:prSet presAssocID="{DECA4ABB-7B96-4B15-BD78-392688115E5E}" presName="rootConnector" presStyleLbl="node1" presStyleIdx="1" presStyleCnt="2"/>
      <dgm:spPr/>
      <dgm:t>
        <a:bodyPr/>
        <a:lstStyle/>
        <a:p>
          <a:endParaRPr lang="es-CL"/>
        </a:p>
      </dgm:t>
    </dgm:pt>
    <dgm:pt modelId="{7810C265-F394-4105-B80C-6D2C0B10BDAA}" type="pres">
      <dgm:prSet presAssocID="{DECA4ABB-7B96-4B15-BD78-392688115E5E}" presName="childShape" presStyleCnt="0"/>
      <dgm:spPr/>
    </dgm:pt>
    <dgm:pt modelId="{369D8911-2DBF-446B-9C11-0DB020AA5AE4}" type="pres">
      <dgm:prSet presAssocID="{35CCAAD0-FE88-40CA-9637-0B8736BEA5C8}" presName="Name13" presStyleLbl="parChTrans1D2" presStyleIdx="1" presStyleCnt="3"/>
      <dgm:spPr/>
      <dgm:t>
        <a:bodyPr/>
        <a:lstStyle/>
        <a:p>
          <a:endParaRPr lang="es-CL"/>
        </a:p>
      </dgm:t>
    </dgm:pt>
    <dgm:pt modelId="{CF422021-BEF3-43E4-84AA-8B798B86EC56}" type="pres">
      <dgm:prSet presAssocID="{B7910098-E3AA-4AF3-B02B-5611AE022212}" presName="childText" presStyleLbl="bgAcc1" presStyleIdx="1" presStyleCnt="3" custScaleX="155808">
        <dgm:presLayoutVars>
          <dgm:bulletEnabled val="1"/>
        </dgm:presLayoutVars>
      </dgm:prSet>
      <dgm:spPr/>
      <dgm:t>
        <a:bodyPr/>
        <a:lstStyle/>
        <a:p>
          <a:endParaRPr lang="es-CL"/>
        </a:p>
      </dgm:t>
    </dgm:pt>
    <dgm:pt modelId="{F67987B0-A8AE-4A27-A260-BC1C62BDFA4D}" type="pres">
      <dgm:prSet presAssocID="{EB106AF3-A0AE-47E6-9E87-7F3D01F8CE8C}" presName="Name13" presStyleLbl="parChTrans1D2" presStyleIdx="2" presStyleCnt="3"/>
      <dgm:spPr/>
      <dgm:t>
        <a:bodyPr/>
        <a:lstStyle/>
        <a:p>
          <a:endParaRPr lang="es-CL"/>
        </a:p>
      </dgm:t>
    </dgm:pt>
    <dgm:pt modelId="{FA1BF9BF-98E2-4072-AE33-EB1942A8B129}" type="pres">
      <dgm:prSet presAssocID="{B4985F0A-44C4-44C3-9834-FD4080083A72}" presName="childText" presStyleLbl="bgAcc1" presStyleIdx="2" presStyleCnt="3" custScaleX="158869">
        <dgm:presLayoutVars>
          <dgm:bulletEnabled val="1"/>
        </dgm:presLayoutVars>
      </dgm:prSet>
      <dgm:spPr/>
      <dgm:t>
        <a:bodyPr/>
        <a:lstStyle/>
        <a:p>
          <a:endParaRPr lang="es-CL"/>
        </a:p>
      </dgm:t>
    </dgm:pt>
  </dgm:ptLst>
  <dgm:cxnLst>
    <dgm:cxn modelId="{21D95982-94D4-4FE1-9D64-CB73C35EB5B3}" type="presOf" srcId="{B7910098-E3AA-4AF3-B02B-5611AE022212}" destId="{CF422021-BEF3-43E4-84AA-8B798B86EC56}" srcOrd="0" destOrd="0" presId="urn:microsoft.com/office/officeart/2005/8/layout/hierarchy3"/>
    <dgm:cxn modelId="{C0880D5C-9831-47FC-8902-88EE7A9E0554}" srcId="{E5199382-5AAC-4FA8-BFA0-02D79607391C}" destId="{115553CB-1EE0-4D60-A55D-DD3E22095D9F}" srcOrd="0" destOrd="0" parTransId="{6CE3EE61-99C3-4312-B84E-9B2719FAF0A3}" sibTransId="{E3A06479-958A-436C-94F3-330D76A2DB0D}"/>
    <dgm:cxn modelId="{969C16EA-787B-49BC-935C-51FB147F8E07}" type="presOf" srcId="{6CE3EE61-99C3-4312-B84E-9B2719FAF0A3}" destId="{4DFDB85D-4987-43D9-9D28-7304ABC936CD}" srcOrd="0" destOrd="0" presId="urn:microsoft.com/office/officeart/2005/8/layout/hierarchy3"/>
    <dgm:cxn modelId="{1043B759-24E1-4C8C-8C0C-DBC99207B3D4}" type="presOf" srcId="{DECA4ABB-7B96-4B15-BD78-392688115E5E}" destId="{13B5158B-8495-4E7C-B4B6-DBED710D82E9}" srcOrd="0" destOrd="0" presId="urn:microsoft.com/office/officeart/2005/8/layout/hierarchy3"/>
    <dgm:cxn modelId="{2F98E9BC-70AD-42FF-8F79-59C57D7FC017}" srcId="{9A410693-E7F5-4092-9B7D-D5B763AF3179}" destId="{DECA4ABB-7B96-4B15-BD78-392688115E5E}" srcOrd="1" destOrd="0" parTransId="{63669B1C-340A-4EB5-BED6-8CBC677471A4}" sibTransId="{82BA0A0B-6DD0-4D91-8E62-E1FB543DEA3B}"/>
    <dgm:cxn modelId="{D4405A1D-6AD8-40C1-827D-F5088DBDF10F}" type="presOf" srcId="{EB106AF3-A0AE-47E6-9E87-7F3D01F8CE8C}" destId="{F67987B0-A8AE-4A27-A260-BC1C62BDFA4D}" srcOrd="0" destOrd="0" presId="urn:microsoft.com/office/officeart/2005/8/layout/hierarchy3"/>
    <dgm:cxn modelId="{AA47D791-F469-4369-8D4E-480009BB0249}" type="presOf" srcId="{E5199382-5AAC-4FA8-BFA0-02D79607391C}" destId="{2605A9A9-F361-4DF4-B1AE-776592CD4579}" srcOrd="0" destOrd="0" presId="urn:microsoft.com/office/officeart/2005/8/layout/hierarchy3"/>
    <dgm:cxn modelId="{CB7393CB-F7A9-4F8E-BC60-39C9BD30EF2E}" type="presOf" srcId="{9A410693-E7F5-4092-9B7D-D5B763AF3179}" destId="{030AE8F8-4FD5-4372-AC6F-94FF893CEBCF}" srcOrd="0" destOrd="0" presId="urn:microsoft.com/office/officeart/2005/8/layout/hierarchy3"/>
    <dgm:cxn modelId="{610755C9-0FB0-4246-AB9E-0DABA120EE73}" type="presOf" srcId="{35CCAAD0-FE88-40CA-9637-0B8736BEA5C8}" destId="{369D8911-2DBF-446B-9C11-0DB020AA5AE4}" srcOrd="0" destOrd="0" presId="urn:microsoft.com/office/officeart/2005/8/layout/hierarchy3"/>
    <dgm:cxn modelId="{00B95FAF-C496-49CF-8F40-0FC91C7A2165}" srcId="{DECA4ABB-7B96-4B15-BD78-392688115E5E}" destId="{B4985F0A-44C4-44C3-9834-FD4080083A72}" srcOrd="1" destOrd="0" parTransId="{EB106AF3-A0AE-47E6-9E87-7F3D01F8CE8C}" sibTransId="{7C1671B2-F1A6-40F6-A067-789B742E0C0C}"/>
    <dgm:cxn modelId="{DA74C72F-788C-4EF8-9E5A-A3DDC062EBFD}" type="presOf" srcId="{115553CB-1EE0-4D60-A55D-DD3E22095D9F}" destId="{17B2F4C9-5C9A-46FB-863D-BC2A774458C7}" srcOrd="0" destOrd="0" presId="urn:microsoft.com/office/officeart/2005/8/layout/hierarchy3"/>
    <dgm:cxn modelId="{FB3BD483-447A-4A08-BEA1-67D046F77FC1}" type="presOf" srcId="{B4985F0A-44C4-44C3-9834-FD4080083A72}" destId="{FA1BF9BF-98E2-4072-AE33-EB1942A8B129}" srcOrd="0" destOrd="0" presId="urn:microsoft.com/office/officeart/2005/8/layout/hierarchy3"/>
    <dgm:cxn modelId="{8A4ACBF5-BB1F-4416-926B-47CF927A1EA1}" srcId="{9A410693-E7F5-4092-9B7D-D5B763AF3179}" destId="{E5199382-5AAC-4FA8-BFA0-02D79607391C}" srcOrd="0" destOrd="0" parTransId="{FF904F24-246A-4DDB-A90B-80D2599F271E}" sibTransId="{741181A3-BDDE-49A7-BA66-8B30462B75F0}"/>
    <dgm:cxn modelId="{F9E7A035-5D9F-4C52-BB7B-CB0B874318C0}" type="presOf" srcId="{E5199382-5AAC-4FA8-BFA0-02D79607391C}" destId="{416A0DCC-FDD6-40FC-9F4C-C20647D2A93B}" srcOrd="1" destOrd="0" presId="urn:microsoft.com/office/officeart/2005/8/layout/hierarchy3"/>
    <dgm:cxn modelId="{CE3C9C81-3599-430A-9CFD-2534B6527FDC}" type="presOf" srcId="{DECA4ABB-7B96-4B15-BD78-392688115E5E}" destId="{B82E433D-2470-4610-B2A6-06CE608AC875}" srcOrd="1" destOrd="0" presId="urn:microsoft.com/office/officeart/2005/8/layout/hierarchy3"/>
    <dgm:cxn modelId="{D7CEC89E-ED9B-4584-951B-19E281160013}" srcId="{DECA4ABB-7B96-4B15-BD78-392688115E5E}" destId="{B7910098-E3AA-4AF3-B02B-5611AE022212}" srcOrd="0" destOrd="0" parTransId="{35CCAAD0-FE88-40CA-9637-0B8736BEA5C8}" sibTransId="{92A7A2E3-0486-40C7-B0F8-D2831D36D73E}"/>
    <dgm:cxn modelId="{51C3E6B9-950B-424B-8884-DF1149381D09}" type="presParOf" srcId="{030AE8F8-4FD5-4372-AC6F-94FF893CEBCF}" destId="{0A2A6E01-5D50-495D-999A-5B05632B808C}" srcOrd="0" destOrd="0" presId="urn:microsoft.com/office/officeart/2005/8/layout/hierarchy3"/>
    <dgm:cxn modelId="{C07CC9A5-32D7-46AB-AC9B-87B1DF1556CE}" type="presParOf" srcId="{0A2A6E01-5D50-495D-999A-5B05632B808C}" destId="{D013BFA2-68FF-4856-874D-C2603ED6CF8B}" srcOrd="0" destOrd="0" presId="urn:microsoft.com/office/officeart/2005/8/layout/hierarchy3"/>
    <dgm:cxn modelId="{89C4248B-0BB7-40BC-8F05-0E43526E64FE}" type="presParOf" srcId="{D013BFA2-68FF-4856-874D-C2603ED6CF8B}" destId="{2605A9A9-F361-4DF4-B1AE-776592CD4579}" srcOrd="0" destOrd="0" presId="urn:microsoft.com/office/officeart/2005/8/layout/hierarchy3"/>
    <dgm:cxn modelId="{DBB75E1A-30F2-40D6-973D-083D0FABA38E}" type="presParOf" srcId="{D013BFA2-68FF-4856-874D-C2603ED6CF8B}" destId="{416A0DCC-FDD6-40FC-9F4C-C20647D2A93B}" srcOrd="1" destOrd="0" presId="urn:microsoft.com/office/officeart/2005/8/layout/hierarchy3"/>
    <dgm:cxn modelId="{6A871186-A741-46F1-9C76-DD964F9844FE}" type="presParOf" srcId="{0A2A6E01-5D50-495D-999A-5B05632B808C}" destId="{A1CF5868-620D-4146-8A7D-3E9FD5FC9692}" srcOrd="1" destOrd="0" presId="urn:microsoft.com/office/officeart/2005/8/layout/hierarchy3"/>
    <dgm:cxn modelId="{599E3B2B-CBAE-4A1D-A157-26DF563B34D1}" type="presParOf" srcId="{A1CF5868-620D-4146-8A7D-3E9FD5FC9692}" destId="{4DFDB85D-4987-43D9-9D28-7304ABC936CD}" srcOrd="0" destOrd="0" presId="urn:microsoft.com/office/officeart/2005/8/layout/hierarchy3"/>
    <dgm:cxn modelId="{F789BD75-8134-4B6A-AD14-53F5BC4B048F}" type="presParOf" srcId="{A1CF5868-620D-4146-8A7D-3E9FD5FC9692}" destId="{17B2F4C9-5C9A-46FB-863D-BC2A774458C7}" srcOrd="1" destOrd="0" presId="urn:microsoft.com/office/officeart/2005/8/layout/hierarchy3"/>
    <dgm:cxn modelId="{5907C741-12D9-41D7-A6B7-F604B9AA7388}" type="presParOf" srcId="{030AE8F8-4FD5-4372-AC6F-94FF893CEBCF}" destId="{FEC92115-33FE-4BCE-B26D-358C03E6BA19}" srcOrd="1" destOrd="0" presId="urn:microsoft.com/office/officeart/2005/8/layout/hierarchy3"/>
    <dgm:cxn modelId="{AABF28B1-40A0-4E62-A6E7-EEAFC3C287FE}" type="presParOf" srcId="{FEC92115-33FE-4BCE-B26D-358C03E6BA19}" destId="{09CC92BD-7996-49C5-BB9F-154F25492EB2}" srcOrd="0" destOrd="0" presId="urn:microsoft.com/office/officeart/2005/8/layout/hierarchy3"/>
    <dgm:cxn modelId="{27602E47-DE9D-44DE-9821-83BFDE3771CC}" type="presParOf" srcId="{09CC92BD-7996-49C5-BB9F-154F25492EB2}" destId="{13B5158B-8495-4E7C-B4B6-DBED710D82E9}" srcOrd="0" destOrd="0" presId="urn:microsoft.com/office/officeart/2005/8/layout/hierarchy3"/>
    <dgm:cxn modelId="{32997585-CD5A-4B7C-A709-24794B326A2C}" type="presParOf" srcId="{09CC92BD-7996-49C5-BB9F-154F25492EB2}" destId="{B82E433D-2470-4610-B2A6-06CE608AC875}" srcOrd="1" destOrd="0" presId="urn:microsoft.com/office/officeart/2005/8/layout/hierarchy3"/>
    <dgm:cxn modelId="{E6739C9E-3525-447C-84BD-674364FDFD60}" type="presParOf" srcId="{FEC92115-33FE-4BCE-B26D-358C03E6BA19}" destId="{7810C265-F394-4105-B80C-6D2C0B10BDAA}" srcOrd="1" destOrd="0" presId="urn:microsoft.com/office/officeart/2005/8/layout/hierarchy3"/>
    <dgm:cxn modelId="{8C5D2801-A398-4E7C-862B-9D06DF771120}" type="presParOf" srcId="{7810C265-F394-4105-B80C-6D2C0B10BDAA}" destId="{369D8911-2DBF-446B-9C11-0DB020AA5AE4}" srcOrd="0" destOrd="0" presId="urn:microsoft.com/office/officeart/2005/8/layout/hierarchy3"/>
    <dgm:cxn modelId="{EF455C8A-7A2F-4E2D-875A-2A6D805AFE35}" type="presParOf" srcId="{7810C265-F394-4105-B80C-6D2C0B10BDAA}" destId="{CF422021-BEF3-43E4-84AA-8B798B86EC56}" srcOrd="1" destOrd="0" presId="urn:microsoft.com/office/officeart/2005/8/layout/hierarchy3"/>
    <dgm:cxn modelId="{9B4920A0-411E-4529-91D6-432D0650EB04}" type="presParOf" srcId="{7810C265-F394-4105-B80C-6D2C0B10BDAA}" destId="{F67987B0-A8AE-4A27-A260-BC1C62BDFA4D}" srcOrd="2" destOrd="0" presId="urn:microsoft.com/office/officeart/2005/8/layout/hierarchy3"/>
    <dgm:cxn modelId="{FD191637-92D1-408E-9697-B0F3B27B0EC2}" type="presParOf" srcId="{7810C265-F394-4105-B80C-6D2C0B10BDAA}" destId="{FA1BF9BF-98E2-4072-AE33-EB1942A8B129}" srcOrd="3"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AA8E62-4083-495D-A59B-CE77FD48A5BD}"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s-ES"/>
        </a:p>
      </dgm:t>
    </dgm:pt>
    <dgm:pt modelId="{E30CD5A7-E3A1-4F40-969E-769B570DC420}">
      <dgm:prSet phldrT="[Texto]" custT="1"/>
      <dgm:spPr/>
      <dgm:t>
        <a:bodyPr/>
        <a:lstStyle/>
        <a:p>
          <a:r>
            <a:rPr lang="es-ES" sz="1800" dirty="0"/>
            <a:t>Emocional</a:t>
          </a:r>
        </a:p>
      </dgm:t>
    </dgm:pt>
    <dgm:pt modelId="{449EC5B4-6138-45EB-B3C8-EBCF75E938A0}" type="parTrans" cxnId="{5391A0F5-C449-4955-9BAD-E06CFEE54B2B}">
      <dgm:prSet/>
      <dgm:spPr/>
      <dgm:t>
        <a:bodyPr/>
        <a:lstStyle/>
        <a:p>
          <a:endParaRPr lang="es-ES"/>
        </a:p>
      </dgm:t>
    </dgm:pt>
    <dgm:pt modelId="{7AA376C7-217C-4FB6-8C6D-AEE7EF4546C5}" type="sibTrans" cxnId="{5391A0F5-C449-4955-9BAD-E06CFEE54B2B}">
      <dgm:prSet/>
      <dgm:spPr/>
      <dgm:t>
        <a:bodyPr/>
        <a:lstStyle/>
        <a:p>
          <a:endParaRPr lang="es-ES"/>
        </a:p>
      </dgm:t>
    </dgm:pt>
    <dgm:pt modelId="{E3AB2393-6B17-4A5D-8C3A-7FD60FB4E3A0}">
      <dgm:prSet phldrT="[Texto]" custT="1"/>
      <dgm:spPr/>
      <dgm:t>
        <a:bodyPr/>
        <a:lstStyle/>
        <a:p>
          <a:r>
            <a:rPr lang="es-ES" sz="1800" dirty="0"/>
            <a:t>Ambiental</a:t>
          </a:r>
        </a:p>
      </dgm:t>
    </dgm:pt>
    <dgm:pt modelId="{45E27E5B-8951-446E-9C81-44E821433F84}" type="parTrans" cxnId="{5A9766E1-704E-4100-B435-B54131B3186F}">
      <dgm:prSet/>
      <dgm:spPr/>
      <dgm:t>
        <a:bodyPr/>
        <a:lstStyle/>
        <a:p>
          <a:endParaRPr lang="es-ES"/>
        </a:p>
      </dgm:t>
    </dgm:pt>
    <dgm:pt modelId="{BEF0A50F-9276-48D4-8A08-CACD36A2CCB9}" type="sibTrans" cxnId="{5A9766E1-704E-4100-B435-B54131B3186F}">
      <dgm:prSet/>
      <dgm:spPr/>
      <dgm:t>
        <a:bodyPr/>
        <a:lstStyle/>
        <a:p>
          <a:endParaRPr lang="es-ES"/>
        </a:p>
      </dgm:t>
    </dgm:pt>
    <dgm:pt modelId="{715138B2-CE51-4ADB-8AFC-73608A9ACBF9}">
      <dgm:prSet phldrT="[Texto]" custT="1"/>
      <dgm:spPr/>
      <dgm:t>
        <a:bodyPr/>
        <a:lstStyle/>
        <a:p>
          <a:r>
            <a:rPr lang="es-ES" sz="1800" dirty="0"/>
            <a:t>Física</a:t>
          </a:r>
        </a:p>
      </dgm:t>
    </dgm:pt>
    <dgm:pt modelId="{924AE575-A3BB-434D-859B-1DBFE0D7C00D}" type="parTrans" cxnId="{112C27B1-A9ED-4050-B0EC-748614232429}">
      <dgm:prSet/>
      <dgm:spPr/>
      <dgm:t>
        <a:bodyPr/>
        <a:lstStyle/>
        <a:p>
          <a:endParaRPr lang="es-ES"/>
        </a:p>
      </dgm:t>
    </dgm:pt>
    <dgm:pt modelId="{6DB56803-7AAD-4996-9422-0501F02A0F27}" type="sibTrans" cxnId="{112C27B1-A9ED-4050-B0EC-748614232429}">
      <dgm:prSet/>
      <dgm:spPr/>
      <dgm:t>
        <a:bodyPr/>
        <a:lstStyle/>
        <a:p>
          <a:endParaRPr lang="es-ES"/>
        </a:p>
      </dgm:t>
    </dgm:pt>
    <dgm:pt modelId="{96A845A7-85CB-47A9-B9E4-BE521CF2B3E0}">
      <dgm:prSet phldrT="[Texto]" custT="1"/>
      <dgm:spPr/>
      <dgm:t>
        <a:bodyPr/>
        <a:lstStyle/>
        <a:p>
          <a:r>
            <a:rPr lang="es-ES" sz="1800" dirty="0"/>
            <a:t>Farmacológica</a:t>
          </a:r>
        </a:p>
      </dgm:t>
    </dgm:pt>
    <dgm:pt modelId="{A91E9987-4D34-4395-BD2D-07DF062A80B8}" type="parTrans" cxnId="{D0FF801B-6D69-4D94-B440-1316A584CE0B}">
      <dgm:prSet/>
      <dgm:spPr/>
      <dgm:t>
        <a:bodyPr/>
        <a:lstStyle/>
        <a:p>
          <a:endParaRPr lang="es-ES"/>
        </a:p>
      </dgm:t>
    </dgm:pt>
    <dgm:pt modelId="{E136233D-E055-4EED-A25A-91D549BDF435}" type="sibTrans" cxnId="{D0FF801B-6D69-4D94-B440-1316A584CE0B}">
      <dgm:prSet/>
      <dgm:spPr/>
      <dgm:t>
        <a:bodyPr/>
        <a:lstStyle/>
        <a:p>
          <a:endParaRPr lang="es-ES"/>
        </a:p>
      </dgm:t>
    </dgm:pt>
    <dgm:pt modelId="{2A03F3DF-2CBE-4EAD-A0EF-2BC38190A362}" type="pres">
      <dgm:prSet presAssocID="{B5AA8E62-4083-495D-A59B-CE77FD48A5BD}" presName="Name0" presStyleCnt="0">
        <dgm:presLayoutVars>
          <dgm:dir/>
          <dgm:animLvl val="lvl"/>
          <dgm:resizeHandles val="exact"/>
        </dgm:presLayoutVars>
      </dgm:prSet>
      <dgm:spPr/>
      <dgm:t>
        <a:bodyPr/>
        <a:lstStyle/>
        <a:p>
          <a:endParaRPr lang="es-CL"/>
        </a:p>
      </dgm:t>
    </dgm:pt>
    <dgm:pt modelId="{ED785E15-D5D2-47A6-8677-DA6903A89DE9}" type="pres">
      <dgm:prSet presAssocID="{E30CD5A7-E3A1-4F40-969E-769B570DC420}" presName="parTxOnly" presStyleLbl="node1" presStyleIdx="0" presStyleCnt="4">
        <dgm:presLayoutVars>
          <dgm:chMax val="0"/>
          <dgm:chPref val="0"/>
          <dgm:bulletEnabled val="1"/>
        </dgm:presLayoutVars>
      </dgm:prSet>
      <dgm:spPr/>
      <dgm:t>
        <a:bodyPr/>
        <a:lstStyle/>
        <a:p>
          <a:endParaRPr lang="es-CL"/>
        </a:p>
      </dgm:t>
    </dgm:pt>
    <dgm:pt modelId="{3C4441FD-88EA-45FD-AD17-A7802D98201B}" type="pres">
      <dgm:prSet presAssocID="{7AA376C7-217C-4FB6-8C6D-AEE7EF4546C5}" presName="parTxOnlySpace" presStyleCnt="0"/>
      <dgm:spPr/>
    </dgm:pt>
    <dgm:pt modelId="{B998B142-19AD-4D84-A769-4E6E7C9E4118}" type="pres">
      <dgm:prSet presAssocID="{E3AB2393-6B17-4A5D-8C3A-7FD60FB4E3A0}" presName="parTxOnly" presStyleLbl="node1" presStyleIdx="1" presStyleCnt="4">
        <dgm:presLayoutVars>
          <dgm:chMax val="0"/>
          <dgm:chPref val="0"/>
          <dgm:bulletEnabled val="1"/>
        </dgm:presLayoutVars>
      </dgm:prSet>
      <dgm:spPr/>
      <dgm:t>
        <a:bodyPr/>
        <a:lstStyle/>
        <a:p>
          <a:endParaRPr lang="es-CL"/>
        </a:p>
      </dgm:t>
    </dgm:pt>
    <dgm:pt modelId="{247AF0D3-E3E5-4436-8C02-683960C175CC}" type="pres">
      <dgm:prSet presAssocID="{BEF0A50F-9276-48D4-8A08-CACD36A2CCB9}" presName="parTxOnlySpace" presStyleCnt="0"/>
      <dgm:spPr/>
    </dgm:pt>
    <dgm:pt modelId="{A0D4542F-57F9-4C8A-8256-D2A78C61AE4A}" type="pres">
      <dgm:prSet presAssocID="{96A845A7-85CB-47A9-B9E4-BE521CF2B3E0}" presName="parTxOnly" presStyleLbl="node1" presStyleIdx="2" presStyleCnt="4">
        <dgm:presLayoutVars>
          <dgm:chMax val="0"/>
          <dgm:chPref val="0"/>
          <dgm:bulletEnabled val="1"/>
        </dgm:presLayoutVars>
      </dgm:prSet>
      <dgm:spPr/>
      <dgm:t>
        <a:bodyPr/>
        <a:lstStyle/>
        <a:p>
          <a:endParaRPr lang="es-CL"/>
        </a:p>
      </dgm:t>
    </dgm:pt>
    <dgm:pt modelId="{2CC060F1-A9EF-4E45-BB84-5117B3A5E0A3}" type="pres">
      <dgm:prSet presAssocID="{E136233D-E055-4EED-A25A-91D549BDF435}" presName="parTxOnlySpace" presStyleCnt="0"/>
      <dgm:spPr/>
    </dgm:pt>
    <dgm:pt modelId="{E1BC23F5-253A-4AA1-BF1A-92F497FA4FDE}" type="pres">
      <dgm:prSet presAssocID="{715138B2-CE51-4ADB-8AFC-73608A9ACBF9}" presName="parTxOnly" presStyleLbl="node1" presStyleIdx="3" presStyleCnt="4">
        <dgm:presLayoutVars>
          <dgm:chMax val="0"/>
          <dgm:chPref val="0"/>
          <dgm:bulletEnabled val="1"/>
        </dgm:presLayoutVars>
      </dgm:prSet>
      <dgm:spPr/>
      <dgm:t>
        <a:bodyPr/>
        <a:lstStyle/>
        <a:p>
          <a:endParaRPr lang="es-CL"/>
        </a:p>
      </dgm:t>
    </dgm:pt>
  </dgm:ptLst>
  <dgm:cxnLst>
    <dgm:cxn modelId="{CA1EBF8F-5765-4661-A60F-68DB97960866}" type="presOf" srcId="{B5AA8E62-4083-495D-A59B-CE77FD48A5BD}" destId="{2A03F3DF-2CBE-4EAD-A0EF-2BC38190A362}" srcOrd="0" destOrd="0" presId="urn:microsoft.com/office/officeart/2005/8/layout/chevron1"/>
    <dgm:cxn modelId="{FE8682C7-E2FC-40DB-9FCB-478DA1953633}" type="presOf" srcId="{E30CD5A7-E3A1-4F40-969E-769B570DC420}" destId="{ED785E15-D5D2-47A6-8677-DA6903A89DE9}" srcOrd="0" destOrd="0" presId="urn:microsoft.com/office/officeart/2005/8/layout/chevron1"/>
    <dgm:cxn modelId="{38E023AC-7C8A-416C-947B-4C90B87BB74C}" type="presOf" srcId="{96A845A7-85CB-47A9-B9E4-BE521CF2B3E0}" destId="{A0D4542F-57F9-4C8A-8256-D2A78C61AE4A}" srcOrd="0" destOrd="0" presId="urn:microsoft.com/office/officeart/2005/8/layout/chevron1"/>
    <dgm:cxn modelId="{FCFE5C7B-4299-4D9B-AC27-371074E52CC2}" type="presOf" srcId="{E3AB2393-6B17-4A5D-8C3A-7FD60FB4E3A0}" destId="{B998B142-19AD-4D84-A769-4E6E7C9E4118}" srcOrd="0" destOrd="0" presId="urn:microsoft.com/office/officeart/2005/8/layout/chevron1"/>
    <dgm:cxn modelId="{5391A0F5-C449-4955-9BAD-E06CFEE54B2B}" srcId="{B5AA8E62-4083-495D-A59B-CE77FD48A5BD}" destId="{E30CD5A7-E3A1-4F40-969E-769B570DC420}" srcOrd="0" destOrd="0" parTransId="{449EC5B4-6138-45EB-B3C8-EBCF75E938A0}" sibTransId="{7AA376C7-217C-4FB6-8C6D-AEE7EF4546C5}"/>
    <dgm:cxn modelId="{7203E6B4-94F4-4EBA-9FBE-CD8C117804B5}" type="presOf" srcId="{715138B2-CE51-4ADB-8AFC-73608A9ACBF9}" destId="{E1BC23F5-253A-4AA1-BF1A-92F497FA4FDE}" srcOrd="0" destOrd="0" presId="urn:microsoft.com/office/officeart/2005/8/layout/chevron1"/>
    <dgm:cxn modelId="{5A9766E1-704E-4100-B435-B54131B3186F}" srcId="{B5AA8E62-4083-495D-A59B-CE77FD48A5BD}" destId="{E3AB2393-6B17-4A5D-8C3A-7FD60FB4E3A0}" srcOrd="1" destOrd="0" parTransId="{45E27E5B-8951-446E-9C81-44E821433F84}" sibTransId="{BEF0A50F-9276-48D4-8A08-CACD36A2CCB9}"/>
    <dgm:cxn modelId="{D0FF801B-6D69-4D94-B440-1316A584CE0B}" srcId="{B5AA8E62-4083-495D-A59B-CE77FD48A5BD}" destId="{96A845A7-85CB-47A9-B9E4-BE521CF2B3E0}" srcOrd="2" destOrd="0" parTransId="{A91E9987-4D34-4395-BD2D-07DF062A80B8}" sibTransId="{E136233D-E055-4EED-A25A-91D549BDF435}"/>
    <dgm:cxn modelId="{112C27B1-A9ED-4050-B0EC-748614232429}" srcId="{B5AA8E62-4083-495D-A59B-CE77FD48A5BD}" destId="{715138B2-CE51-4ADB-8AFC-73608A9ACBF9}" srcOrd="3" destOrd="0" parTransId="{924AE575-A3BB-434D-859B-1DBFE0D7C00D}" sibTransId="{6DB56803-7AAD-4996-9422-0501F02A0F27}"/>
    <dgm:cxn modelId="{0E5BE54D-852F-426E-8464-F3662D7AC31D}" type="presParOf" srcId="{2A03F3DF-2CBE-4EAD-A0EF-2BC38190A362}" destId="{ED785E15-D5D2-47A6-8677-DA6903A89DE9}" srcOrd="0" destOrd="0" presId="urn:microsoft.com/office/officeart/2005/8/layout/chevron1"/>
    <dgm:cxn modelId="{A2EF3ACC-31FD-49A0-89CE-92ADDD1019C3}" type="presParOf" srcId="{2A03F3DF-2CBE-4EAD-A0EF-2BC38190A362}" destId="{3C4441FD-88EA-45FD-AD17-A7802D98201B}" srcOrd="1" destOrd="0" presId="urn:microsoft.com/office/officeart/2005/8/layout/chevron1"/>
    <dgm:cxn modelId="{33FFDF53-EA46-46B1-9683-432F1A289457}" type="presParOf" srcId="{2A03F3DF-2CBE-4EAD-A0EF-2BC38190A362}" destId="{B998B142-19AD-4D84-A769-4E6E7C9E4118}" srcOrd="2" destOrd="0" presId="urn:microsoft.com/office/officeart/2005/8/layout/chevron1"/>
    <dgm:cxn modelId="{4E87024E-6B00-41BC-BF30-734C02CD6F2D}" type="presParOf" srcId="{2A03F3DF-2CBE-4EAD-A0EF-2BC38190A362}" destId="{247AF0D3-E3E5-4436-8C02-683960C175CC}" srcOrd="3" destOrd="0" presId="urn:microsoft.com/office/officeart/2005/8/layout/chevron1"/>
    <dgm:cxn modelId="{4C88103B-2708-4983-B944-CBCAF73A0399}" type="presParOf" srcId="{2A03F3DF-2CBE-4EAD-A0EF-2BC38190A362}" destId="{A0D4542F-57F9-4C8A-8256-D2A78C61AE4A}" srcOrd="4" destOrd="0" presId="urn:microsoft.com/office/officeart/2005/8/layout/chevron1"/>
    <dgm:cxn modelId="{86F5692B-795C-4FB2-BF90-A86B6628EC93}" type="presParOf" srcId="{2A03F3DF-2CBE-4EAD-A0EF-2BC38190A362}" destId="{2CC060F1-A9EF-4E45-BB84-5117B3A5E0A3}" srcOrd="5" destOrd="0" presId="urn:microsoft.com/office/officeart/2005/8/layout/chevron1"/>
    <dgm:cxn modelId="{1097CA31-BE12-4D46-89A5-CFFC637ED30C}" type="presParOf" srcId="{2A03F3DF-2CBE-4EAD-A0EF-2BC38190A362}" destId="{E1BC23F5-253A-4AA1-BF1A-92F497FA4FDE}" srcOrd="6"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3A3476-5C27-47CC-8FBA-4FB12810C12F}"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s-ES"/>
        </a:p>
      </dgm:t>
    </dgm:pt>
    <dgm:pt modelId="{37B0654B-33ED-46C2-95BF-BDC36801D68E}">
      <dgm:prSet phldrT="[Texto]"/>
      <dgm:spPr/>
      <dgm:t>
        <a:bodyPr/>
        <a:lstStyle/>
        <a:p>
          <a:r>
            <a:rPr lang="es-ES" dirty="0"/>
            <a:t>Antipsicóticos</a:t>
          </a:r>
        </a:p>
      </dgm:t>
    </dgm:pt>
    <dgm:pt modelId="{A801B215-858F-4E6A-A21C-AAEFD6E676FA}" type="parTrans" cxnId="{5463BF53-2FB7-4553-BB3D-1D4E417F0000}">
      <dgm:prSet/>
      <dgm:spPr/>
      <dgm:t>
        <a:bodyPr/>
        <a:lstStyle/>
        <a:p>
          <a:endParaRPr lang="es-ES"/>
        </a:p>
      </dgm:t>
    </dgm:pt>
    <dgm:pt modelId="{6476453C-516D-4F31-9E2F-E075611D4751}" type="sibTrans" cxnId="{5463BF53-2FB7-4553-BB3D-1D4E417F0000}">
      <dgm:prSet/>
      <dgm:spPr/>
      <dgm:t>
        <a:bodyPr/>
        <a:lstStyle/>
        <a:p>
          <a:endParaRPr lang="es-ES"/>
        </a:p>
      </dgm:t>
    </dgm:pt>
    <dgm:pt modelId="{9EE85CC6-AF41-41DE-B660-3CBD2AC7B6C2}">
      <dgm:prSet phldrT="[Texto]"/>
      <dgm:spPr/>
      <dgm:t>
        <a:bodyPr/>
        <a:lstStyle/>
        <a:p>
          <a:r>
            <a:rPr lang="es-ES" dirty="0"/>
            <a:t>Benzodiacepinas </a:t>
          </a:r>
        </a:p>
      </dgm:t>
    </dgm:pt>
    <dgm:pt modelId="{9894FC2F-84E3-4442-A12A-4D8C29F200FC}" type="parTrans" cxnId="{6A83974D-21F2-453D-A83E-0F085C032A3A}">
      <dgm:prSet/>
      <dgm:spPr/>
      <dgm:t>
        <a:bodyPr/>
        <a:lstStyle/>
        <a:p>
          <a:endParaRPr lang="es-ES"/>
        </a:p>
      </dgm:t>
    </dgm:pt>
    <dgm:pt modelId="{816A57A7-EB94-4806-9AE4-FAA352F3CB0A}" type="sibTrans" cxnId="{6A83974D-21F2-453D-A83E-0F085C032A3A}">
      <dgm:prSet/>
      <dgm:spPr/>
      <dgm:t>
        <a:bodyPr/>
        <a:lstStyle/>
        <a:p>
          <a:endParaRPr lang="es-ES"/>
        </a:p>
      </dgm:t>
    </dgm:pt>
    <dgm:pt modelId="{FE44835C-0054-48DA-A12A-0C590FB95019}" type="pres">
      <dgm:prSet presAssocID="{FF3A3476-5C27-47CC-8FBA-4FB12810C12F}" presName="diagram" presStyleCnt="0">
        <dgm:presLayoutVars>
          <dgm:dir/>
          <dgm:resizeHandles val="exact"/>
        </dgm:presLayoutVars>
      </dgm:prSet>
      <dgm:spPr/>
      <dgm:t>
        <a:bodyPr/>
        <a:lstStyle/>
        <a:p>
          <a:endParaRPr lang="es-CL"/>
        </a:p>
      </dgm:t>
    </dgm:pt>
    <dgm:pt modelId="{A21BD029-AD11-4BAC-A2B7-0704DAB78B2F}" type="pres">
      <dgm:prSet presAssocID="{37B0654B-33ED-46C2-95BF-BDC36801D68E}" presName="arrow" presStyleLbl="node1" presStyleIdx="0" presStyleCnt="2">
        <dgm:presLayoutVars>
          <dgm:bulletEnabled val="1"/>
        </dgm:presLayoutVars>
      </dgm:prSet>
      <dgm:spPr/>
      <dgm:t>
        <a:bodyPr/>
        <a:lstStyle/>
        <a:p>
          <a:endParaRPr lang="es-CL"/>
        </a:p>
      </dgm:t>
    </dgm:pt>
    <dgm:pt modelId="{F8FA6234-5EC5-40CB-8FFF-737A12B8EBC6}" type="pres">
      <dgm:prSet presAssocID="{9EE85CC6-AF41-41DE-B660-3CBD2AC7B6C2}" presName="arrow" presStyleLbl="node1" presStyleIdx="1" presStyleCnt="2">
        <dgm:presLayoutVars>
          <dgm:bulletEnabled val="1"/>
        </dgm:presLayoutVars>
      </dgm:prSet>
      <dgm:spPr/>
      <dgm:t>
        <a:bodyPr/>
        <a:lstStyle/>
        <a:p>
          <a:endParaRPr lang="es-CL"/>
        </a:p>
      </dgm:t>
    </dgm:pt>
  </dgm:ptLst>
  <dgm:cxnLst>
    <dgm:cxn modelId="{24DD1A68-5A00-41AC-98ED-E6D5921C7B8F}" type="presOf" srcId="{37B0654B-33ED-46C2-95BF-BDC36801D68E}" destId="{A21BD029-AD11-4BAC-A2B7-0704DAB78B2F}" srcOrd="0" destOrd="0" presId="urn:microsoft.com/office/officeart/2005/8/layout/arrow5"/>
    <dgm:cxn modelId="{5463BF53-2FB7-4553-BB3D-1D4E417F0000}" srcId="{FF3A3476-5C27-47CC-8FBA-4FB12810C12F}" destId="{37B0654B-33ED-46C2-95BF-BDC36801D68E}" srcOrd="0" destOrd="0" parTransId="{A801B215-858F-4E6A-A21C-AAEFD6E676FA}" sibTransId="{6476453C-516D-4F31-9E2F-E075611D4751}"/>
    <dgm:cxn modelId="{E3FE8B87-2939-4442-9645-7D8D8048093D}" type="presOf" srcId="{FF3A3476-5C27-47CC-8FBA-4FB12810C12F}" destId="{FE44835C-0054-48DA-A12A-0C590FB95019}" srcOrd="0" destOrd="0" presId="urn:microsoft.com/office/officeart/2005/8/layout/arrow5"/>
    <dgm:cxn modelId="{25882C4A-1AC8-43CD-864B-043F9E1BC5A1}" type="presOf" srcId="{9EE85CC6-AF41-41DE-B660-3CBD2AC7B6C2}" destId="{F8FA6234-5EC5-40CB-8FFF-737A12B8EBC6}" srcOrd="0" destOrd="0" presId="urn:microsoft.com/office/officeart/2005/8/layout/arrow5"/>
    <dgm:cxn modelId="{6A83974D-21F2-453D-A83E-0F085C032A3A}" srcId="{FF3A3476-5C27-47CC-8FBA-4FB12810C12F}" destId="{9EE85CC6-AF41-41DE-B660-3CBD2AC7B6C2}" srcOrd="1" destOrd="0" parTransId="{9894FC2F-84E3-4442-A12A-4D8C29F200FC}" sibTransId="{816A57A7-EB94-4806-9AE4-FAA352F3CB0A}"/>
    <dgm:cxn modelId="{7A6B0D5A-5A1B-4592-9084-D41BF227F44A}" type="presParOf" srcId="{FE44835C-0054-48DA-A12A-0C590FB95019}" destId="{A21BD029-AD11-4BAC-A2B7-0704DAB78B2F}" srcOrd="0" destOrd="0" presId="urn:microsoft.com/office/officeart/2005/8/layout/arrow5"/>
    <dgm:cxn modelId="{674D751C-33BA-4BC6-9ACD-C2BD9F4B636B}" type="presParOf" srcId="{FE44835C-0054-48DA-A12A-0C590FB95019}" destId="{F8FA6234-5EC5-40CB-8FFF-737A12B8EBC6}" srcOrd="1" destOrd="0" presId="urn:microsoft.com/office/officeart/2005/8/layout/arrow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D0E4EE-398D-4CB2-970B-A84AB0014A9E}" type="doc">
      <dgm:prSet loTypeId="urn:microsoft.com/office/officeart/2005/8/layout/process2" loCatId="process" qsTypeId="urn:microsoft.com/office/officeart/2005/8/quickstyle/simple1" qsCatId="simple" csTypeId="urn:microsoft.com/office/officeart/2005/8/colors/accent1_2" csCatId="accent1" phldr="1"/>
      <dgm:spPr/>
    </dgm:pt>
    <dgm:pt modelId="{AC881F86-E936-4CE5-BCFD-63989407B1FA}">
      <dgm:prSet phldrT="[Texto]"/>
      <dgm:spPr/>
      <dgm:t>
        <a:bodyPr/>
        <a:lstStyle/>
        <a:p>
          <a:r>
            <a:rPr lang="es-CL" dirty="0"/>
            <a:t>Reducción </a:t>
          </a:r>
        </a:p>
      </dgm:t>
    </dgm:pt>
    <dgm:pt modelId="{5E73CAC3-D8E8-436A-9603-E7B4549D0676}" type="parTrans" cxnId="{1F32D30A-39DF-4310-948F-D39D282E9EE0}">
      <dgm:prSet/>
      <dgm:spPr/>
      <dgm:t>
        <a:bodyPr/>
        <a:lstStyle/>
        <a:p>
          <a:endParaRPr lang="es-CL"/>
        </a:p>
      </dgm:t>
    </dgm:pt>
    <dgm:pt modelId="{04F362CD-A0AC-4FEC-9738-EC23F2199B72}" type="sibTrans" cxnId="{1F32D30A-39DF-4310-948F-D39D282E9EE0}">
      <dgm:prSet/>
      <dgm:spPr/>
      <dgm:t>
        <a:bodyPr/>
        <a:lstStyle/>
        <a:p>
          <a:endParaRPr lang="es-CL"/>
        </a:p>
      </dgm:t>
    </dgm:pt>
    <dgm:pt modelId="{2133A228-9406-4B86-9112-7A52B055CE2B}">
      <dgm:prSet phldrT="[Texto]"/>
      <dgm:spPr/>
      <dgm:t>
        <a:bodyPr/>
        <a:lstStyle/>
        <a:p>
          <a:r>
            <a:rPr lang="es-CL" dirty="0"/>
            <a:t>Traslado </a:t>
          </a:r>
        </a:p>
      </dgm:t>
    </dgm:pt>
    <dgm:pt modelId="{2CC64C82-EB35-4E3A-89C4-9450AA5A56C6}" type="parTrans" cxnId="{BDFAB3A2-4B2E-41CE-B01E-F08092F312DD}">
      <dgm:prSet/>
      <dgm:spPr/>
      <dgm:t>
        <a:bodyPr/>
        <a:lstStyle/>
        <a:p>
          <a:endParaRPr lang="es-CL"/>
        </a:p>
      </dgm:t>
    </dgm:pt>
    <dgm:pt modelId="{96B06236-40C8-4B7E-A97A-50B9D86F49DF}" type="sibTrans" cxnId="{BDFAB3A2-4B2E-41CE-B01E-F08092F312DD}">
      <dgm:prSet/>
      <dgm:spPr/>
      <dgm:t>
        <a:bodyPr/>
        <a:lstStyle/>
        <a:p>
          <a:endParaRPr lang="es-CL"/>
        </a:p>
      </dgm:t>
    </dgm:pt>
    <dgm:pt modelId="{42A5ED89-D8B1-45A0-8050-A0BD7848E90D}">
      <dgm:prSet phldrT="[Texto]"/>
      <dgm:spPr/>
      <dgm:t>
        <a:bodyPr/>
        <a:lstStyle/>
        <a:p>
          <a:r>
            <a:rPr lang="es-CL" dirty="0"/>
            <a:t>LO MÁS RÁPIDO POSIBLE</a:t>
          </a:r>
        </a:p>
        <a:p>
          <a:r>
            <a:rPr lang="es-CL" dirty="0"/>
            <a:t>NO FORZAR EXTREMIDADES NI ARTICULACIONES</a:t>
          </a:r>
        </a:p>
      </dgm:t>
    </dgm:pt>
    <dgm:pt modelId="{F112872B-6048-4BB8-BFBE-7583DD7638C8}" type="parTrans" cxnId="{A2FEF4E2-540F-447E-992E-D544BC12E53A}">
      <dgm:prSet/>
      <dgm:spPr/>
      <dgm:t>
        <a:bodyPr/>
        <a:lstStyle/>
        <a:p>
          <a:endParaRPr lang="es-CL"/>
        </a:p>
      </dgm:t>
    </dgm:pt>
    <dgm:pt modelId="{C7E7272A-F891-420D-ADFC-1F6ADDF33AED}" type="sibTrans" cxnId="{A2FEF4E2-540F-447E-992E-D544BC12E53A}">
      <dgm:prSet/>
      <dgm:spPr/>
      <dgm:t>
        <a:bodyPr/>
        <a:lstStyle/>
        <a:p>
          <a:endParaRPr lang="es-CL"/>
        </a:p>
      </dgm:t>
    </dgm:pt>
    <dgm:pt modelId="{582E3AA8-5D83-4AA6-89BE-9D03DA05595E}" type="pres">
      <dgm:prSet presAssocID="{77D0E4EE-398D-4CB2-970B-A84AB0014A9E}" presName="linearFlow" presStyleCnt="0">
        <dgm:presLayoutVars>
          <dgm:resizeHandles val="exact"/>
        </dgm:presLayoutVars>
      </dgm:prSet>
      <dgm:spPr/>
    </dgm:pt>
    <dgm:pt modelId="{65BB5773-7F91-4039-8415-9427C198B18E}" type="pres">
      <dgm:prSet presAssocID="{AC881F86-E936-4CE5-BCFD-63989407B1FA}" presName="node" presStyleLbl="node1" presStyleIdx="0" presStyleCnt="3">
        <dgm:presLayoutVars>
          <dgm:bulletEnabled val="1"/>
        </dgm:presLayoutVars>
      </dgm:prSet>
      <dgm:spPr/>
      <dgm:t>
        <a:bodyPr/>
        <a:lstStyle/>
        <a:p>
          <a:endParaRPr lang="es-CL"/>
        </a:p>
      </dgm:t>
    </dgm:pt>
    <dgm:pt modelId="{FC9A36B5-4EAF-4331-A653-BA2164066DD8}" type="pres">
      <dgm:prSet presAssocID="{04F362CD-A0AC-4FEC-9738-EC23F2199B72}" presName="sibTrans" presStyleLbl="sibTrans2D1" presStyleIdx="0" presStyleCnt="2"/>
      <dgm:spPr/>
      <dgm:t>
        <a:bodyPr/>
        <a:lstStyle/>
        <a:p>
          <a:endParaRPr lang="es-CL"/>
        </a:p>
      </dgm:t>
    </dgm:pt>
    <dgm:pt modelId="{4858B50F-32F9-4AD9-B40F-9F4DA477D9AA}" type="pres">
      <dgm:prSet presAssocID="{04F362CD-A0AC-4FEC-9738-EC23F2199B72}" presName="connectorText" presStyleLbl="sibTrans2D1" presStyleIdx="0" presStyleCnt="2"/>
      <dgm:spPr/>
      <dgm:t>
        <a:bodyPr/>
        <a:lstStyle/>
        <a:p>
          <a:endParaRPr lang="es-CL"/>
        </a:p>
      </dgm:t>
    </dgm:pt>
    <dgm:pt modelId="{80B6CF12-9138-4CC3-AD51-8C0E5EE84514}" type="pres">
      <dgm:prSet presAssocID="{2133A228-9406-4B86-9112-7A52B055CE2B}" presName="node" presStyleLbl="node1" presStyleIdx="1" presStyleCnt="3" custAng="0">
        <dgm:presLayoutVars>
          <dgm:bulletEnabled val="1"/>
        </dgm:presLayoutVars>
      </dgm:prSet>
      <dgm:spPr/>
      <dgm:t>
        <a:bodyPr/>
        <a:lstStyle/>
        <a:p>
          <a:endParaRPr lang="es-CL"/>
        </a:p>
      </dgm:t>
    </dgm:pt>
    <dgm:pt modelId="{57F033D8-04E1-4473-8AFF-944F61523B22}" type="pres">
      <dgm:prSet presAssocID="{96B06236-40C8-4B7E-A97A-50B9D86F49DF}" presName="sibTrans" presStyleLbl="sibTrans2D1" presStyleIdx="1" presStyleCnt="2"/>
      <dgm:spPr/>
      <dgm:t>
        <a:bodyPr/>
        <a:lstStyle/>
        <a:p>
          <a:endParaRPr lang="es-CL"/>
        </a:p>
      </dgm:t>
    </dgm:pt>
    <dgm:pt modelId="{0A30CF0C-2698-4511-BCA2-8A8D6C828A7B}" type="pres">
      <dgm:prSet presAssocID="{96B06236-40C8-4B7E-A97A-50B9D86F49DF}" presName="connectorText" presStyleLbl="sibTrans2D1" presStyleIdx="1" presStyleCnt="2"/>
      <dgm:spPr/>
      <dgm:t>
        <a:bodyPr/>
        <a:lstStyle/>
        <a:p>
          <a:endParaRPr lang="es-CL"/>
        </a:p>
      </dgm:t>
    </dgm:pt>
    <dgm:pt modelId="{C235CBC5-DE36-4BAB-BE77-BFB781FAEC29}" type="pres">
      <dgm:prSet presAssocID="{42A5ED89-D8B1-45A0-8050-A0BD7848E90D}" presName="node" presStyleLbl="node1" presStyleIdx="2" presStyleCnt="3">
        <dgm:presLayoutVars>
          <dgm:bulletEnabled val="1"/>
        </dgm:presLayoutVars>
      </dgm:prSet>
      <dgm:spPr/>
      <dgm:t>
        <a:bodyPr/>
        <a:lstStyle/>
        <a:p>
          <a:endParaRPr lang="es-CL"/>
        </a:p>
      </dgm:t>
    </dgm:pt>
  </dgm:ptLst>
  <dgm:cxnLst>
    <dgm:cxn modelId="{E7AA7DFE-79E6-4126-B2AC-057EA9807943}" type="presOf" srcId="{42A5ED89-D8B1-45A0-8050-A0BD7848E90D}" destId="{C235CBC5-DE36-4BAB-BE77-BFB781FAEC29}" srcOrd="0" destOrd="0" presId="urn:microsoft.com/office/officeart/2005/8/layout/process2"/>
    <dgm:cxn modelId="{78F09C89-1E12-40B1-8220-393610E40521}" type="presOf" srcId="{AC881F86-E936-4CE5-BCFD-63989407B1FA}" destId="{65BB5773-7F91-4039-8415-9427C198B18E}" srcOrd="0" destOrd="0" presId="urn:microsoft.com/office/officeart/2005/8/layout/process2"/>
    <dgm:cxn modelId="{BDFAB3A2-4B2E-41CE-B01E-F08092F312DD}" srcId="{77D0E4EE-398D-4CB2-970B-A84AB0014A9E}" destId="{2133A228-9406-4B86-9112-7A52B055CE2B}" srcOrd="1" destOrd="0" parTransId="{2CC64C82-EB35-4E3A-89C4-9450AA5A56C6}" sibTransId="{96B06236-40C8-4B7E-A97A-50B9D86F49DF}"/>
    <dgm:cxn modelId="{A2FEF4E2-540F-447E-992E-D544BC12E53A}" srcId="{77D0E4EE-398D-4CB2-970B-A84AB0014A9E}" destId="{42A5ED89-D8B1-45A0-8050-A0BD7848E90D}" srcOrd="2" destOrd="0" parTransId="{F112872B-6048-4BB8-BFBE-7583DD7638C8}" sibTransId="{C7E7272A-F891-420D-ADFC-1F6ADDF33AED}"/>
    <dgm:cxn modelId="{FE47AFDA-BFDA-4B5E-9C64-9AE36B9309A4}" type="presOf" srcId="{2133A228-9406-4B86-9112-7A52B055CE2B}" destId="{80B6CF12-9138-4CC3-AD51-8C0E5EE84514}" srcOrd="0" destOrd="0" presId="urn:microsoft.com/office/officeart/2005/8/layout/process2"/>
    <dgm:cxn modelId="{0F28140B-32BB-4BE1-B4C9-71443E5BE4C9}" type="presOf" srcId="{04F362CD-A0AC-4FEC-9738-EC23F2199B72}" destId="{4858B50F-32F9-4AD9-B40F-9F4DA477D9AA}" srcOrd="1" destOrd="0" presId="urn:microsoft.com/office/officeart/2005/8/layout/process2"/>
    <dgm:cxn modelId="{BDFCFE6D-AA9B-4A8D-BD15-C260770834DD}" type="presOf" srcId="{96B06236-40C8-4B7E-A97A-50B9D86F49DF}" destId="{0A30CF0C-2698-4511-BCA2-8A8D6C828A7B}" srcOrd="1" destOrd="0" presId="urn:microsoft.com/office/officeart/2005/8/layout/process2"/>
    <dgm:cxn modelId="{06D4EDE0-421E-4D5F-B118-3FF5CFE47A55}" type="presOf" srcId="{96B06236-40C8-4B7E-A97A-50B9D86F49DF}" destId="{57F033D8-04E1-4473-8AFF-944F61523B22}" srcOrd="0" destOrd="0" presId="urn:microsoft.com/office/officeart/2005/8/layout/process2"/>
    <dgm:cxn modelId="{7A9BCD8E-D2B1-4DB9-8D86-38FF4336A894}" type="presOf" srcId="{77D0E4EE-398D-4CB2-970B-A84AB0014A9E}" destId="{582E3AA8-5D83-4AA6-89BE-9D03DA05595E}" srcOrd="0" destOrd="0" presId="urn:microsoft.com/office/officeart/2005/8/layout/process2"/>
    <dgm:cxn modelId="{6E583187-567B-4A5D-B5D7-F9272785E27C}" type="presOf" srcId="{04F362CD-A0AC-4FEC-9738-EC23F2199B72}" destId="{FC9A36B5-4EAF-4331-A653-BA2164066DD8}" srcOrd="0" destOrd="0" presId="urn:microsoft.com/office/officeart/2005/8/layout/process2"/>
    <dgm:cxn modelId="{1F32D30A-39DF-4310-948F-D39D282E9EE0}" srcId="{77D0E4EE-398D-4CB2-970B-A84AB0014A9E}" destId="{AC881F86-E936-4CE5-BCFD-63989407B1FA}" srcOrd="0" destOrd="0" parTransId="{5E73CAC3-D8E8-436A-9603-E7B4549D0676}" sibTransId="{04F362CD-A0AC-4FEC-9738-EC23F2199B72}"/>
    <dgm:cxn modelId="{B94B7DBB-085E-4356-9563-823480185B87}" type="presParOf" srcId="{582E3AA8-5D83-4AA6-89BE-9D03DA05595E}" destId="{65BB5773-7F91-4039-8415-9427C198B18E}" srcOrd="0" destOrd="0" presId="urn:microsoft.com/office/officeart/2005/8/layout/process2"/>
    <dgm:cxn modelId="{8BDC875A-6978-4A08-BDE2-2B4AC7B32BCC}" type="presParOf" srcId="{582E3AA8-5D83-4AA6-89BE-9D03DA05595E}" destId="{FC9A36B5-4EAF-4331-A653-BA2164066DD8}" srcOrd="1" destOrd="0" presId="urn:microsoft.com/office/officeart/2005/8/layout/process2"/>
    <dgm:cxn modelId="{9205BEEC-A1A0-444F-B3F0-01BA789DB4E4}" type="presParOf" srcId="{FC9A36B5-4EAF-4331-A653-BA2164066DD8}" destId="{4858B50F-32F9-4AD9-B40F-9F4DA477D9AA}" srcOrd="0" destOrd="0" presId="urn:microsoft.com/office/officeart/2005/8/layout/process2"/>
    <dgm:cxn modelId="{4D105FA3-B930-4D1D-85FD-52D6844F6DA3}" type="presParOf" srcId="{582E3AA8-5D83-4AA6-89BE-9D03DA05595E}" destId="{80B6CF12-9138-4CC3-AD51-8C0E5EE84514}" srcOrd="2" destOrd="0" presId="urn:microsoft.com/office/officeart/2005/8/layout/process2"/>
    <dgm:cxn modelId="{BE71D1AB-E3A0-4B7A-A298-ADF40E9F9CA4}" type="presParOf" srcId="{582E3AA8-5D83-4AA6-89BE-9D03DA05595E}" destId="{57F033D8-04E1-4473-8AFF-944F61523B22}" srcOrd="3" destOrd="0" presId="urn:microsoft.com/office/officeart/2005/8/layout/process2"/>
    <dgm:cxn modelId="{5FB69D0C-2FA8-4525-BFCC-F45912E0DD2B}" type="presParOf" srcId="{57F033D8-04E1-4473-8AFF-944F61523B22}" destId="{0A30CF0C-2698-4511-BCA2-8A8D6C828A7B}" srcOrd="0" destOrd="0" presId="urn:microsoft.com/office/officeart/2005/8/layout/process2"/>
    <dgm:cxn modelId="{1E031CD7-46C6-495E-A042-06AE44D98E91}" type="presParOf" srcId="{582E3AA8-5D83-4AA6-89BE-9D03DA05595E}" destId="{C235CBC5-DE36-4BAB-BE77-BFB781FAEC29}" srcOrd="4"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4045D75-0740-42AB-9A89-84A8EDCD63A8}">
      <dsp:nvSpPr>
        <dsp:cNvPr id="0" name=""/>
        <dsp:cNvSpPr/>
      </dsp:nvSpPr>
      <dsp:spPr>
        <a:xfrm>
          <a:off x="3290093" y="604"/>
          <a:ext cx="1547812" cy="77390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L" sz="1500" kern="1200" dirty="0"/>
            <a:t>PENSAMIENTO</a:t>
          </a:r>
        </a:p>
      </dsp:txBody>
      <dsp:txXfrm>
        <a:off x="3290093" y="604"/>
        <a:ext cx="1547812" cy="773906"/>
      </dsp:txXfrm>
    </dsp:sp>
    <dsp:sp modelId="{967A85EB-AE36-4B4A-8EE6-6A4CDDB8D05F}">
      <dsp:nvSpPr>
        <dsp:cNvPr id="0" name=""/>
        <dsp:cNvSpPr/>
      </dsp:nvSpPr>
      <dsp:spPr>
        <a:xfrm rot="3600000">
          <a:off x="4299985" y="1358151"/>
          <a:ext cx="805158" cy="27086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CL" sz="1100" kern="1200"/>
        </a:p>
      </dsp:txBody>
      <dsp:txXfrm rot="3600000">
        <a:off x="4299985" y="1358151"/>
        <a:ext cx="805158" cy="270867"/>
      </dsp:txXfrm>
    </dsp:sp>
    <dsp:sp modelId="{064EB2BE-9ED3-471D-ABEA-C304DCDC0F9D}">
      <dsp:nvSpPr>
        <dsp:cNvPr id="0" name=""/>
        <dsp:cNvSpPr/>
      </dsp:nvSpPr>
      <dsp:spPr>
        <a:xfrm>
          <a:off x="4567224" y="2212659"/>
          <a:ext cx="1547812" cy="77390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L" sz="1500" kern="1200" dirty="0"/>
            <a:t>ACCIÓN</a:t>
          </a:r>
        </a:p>
      </dsp:txBody>
      <dsp:txXfrm>
        <a:off x="4567224" y="2212659"/>
        <a:ext cx="1547812" cy="773906"/>
      </dsp:txXfrm>
    </dsp:sp>
    <dsp:sp modelId="{8A758303-E994-45BB-9F56-2118C4DB6886}">
      <dsp:nvSpPr>
        <dsp:cNvPr id="0" name=""/>
        <dsp:cNvSpPr/>
      </dsp:nvSpPr>
      <dsp:spPr>
        <a:xfrm rot="10800000">
          <a:off x="3661420" y="2464178"/>
          <a:ext cx="805158" cy="27086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CL" sz="1100" kern="1200"/>
        </a:p>
      </dsp:txBody>
      <dsp:txXfrm rot="10800000">
        <a:off x="3661420" y="2464178"/>
        <a:ext cx="805158" cy="270867"/>
      </dsp:txXfrm>
    </dsp:sp>
    <dsp:sp modelId="{5352B09D-9438-4470-A584-8DCD66BD3A65}">
      <dsp:nvSpPr>
        <dsp:cNvPr id="0" name=""/>
        <dsp:cNvSpPr/>
      </dsp:nvSpPr>
      <dsp:spPr>
        <a:xfrm>
          <a:off x="2012963" y="2212659"/>
          <a:ext cx="1547812" cy="77390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s-CL" sz="1500" kern="1200" dirty="0"/>
            <a:t>EMOCIÓN</a:t>
          </a:r>
        </a:p>
      </dsp:txBody>
      <dsp:txXfrm>
        <a:off x="2012963" y="2212659"/>
        <a:ext cx="1547812" cy="773906"/>
      </dsp:txXfrm>
    </dsp:sp>
    <dsp:sp modelId="{C74623F7-14C7-46B6-A5B5-BEE5352C4D9B}">
      <dsp:nvSpPr>
        <dsp:cNvPr id="0" name=""/>
        <dsp:cNvSpPr/>
      </dsp:nvSpPr>
      <dsp:spPr>
        <a:xfrm rot="18000000">
          <a:off x="3022855" y="1358151"/>
          <a:ext cx="805158" cy="270867"/>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s-CL" sz="1100" kern="1200"/>
        </a:p>
      </dsp:txBody>
      <dsp:txXfrm rot="18000000">
        <a:off x="3022855" y="1358151"/>
        <a:ext cx="805158" cy="27086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05A9A9-F361-4DF4-B1AE-776592CD4579}">
      <dsp:nvSpPr>
        <dsp:cNvPr id="0" name=""/>
        <dsp:cNvSpPr/>
      </dsp:nvSpPr>
      <dsp:spPr>
        <a:xfrm>
          <a:off x="2064546" y="1816"/>
          <a:ext cx="2355434" cy="70636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0485" tIns="46990" rIns="70485" bIns="46990" numCol="1" spcCol="1270" anchor="ctr" anchorCtr="0">
          <a:noAutofit/>
        </a:bodyPr>
        <a:lstStyle/>
        <a:p>
          <a:pPr lvl="0" algn="ctr" defTabSz="1644650">
            <a:lnSpc>
              <a:spcPct val="90000"/>
            </a:lnSpc>
            <a:spcBef>
              <a:spcPct val="0"/>
            </a:spcBef>
            <a:spcAft>
              <a:spcPct val="35000"/>
            </a:spcAft>
          </a:pPr>
          <a:r>
            <a:rPr lang="es-CL" sz="3700" kern="1200" dirty="0"/>
            <a:t>Psico</a:t>
          </a:r>
        </a:p>
      </dsp:txBody>
      <dsp:txXfrm>
        <a:off x="2064546" y="1816"/>
        <a:ext cx="2355434" cy="706366"/>
      </dsp:txXfrm>
    </dsp:sp>
    <dsp:sp modelId="{4DFDB85D-4987-43D9-9D28-7304ABC936CD}">
      <dsp:nvSpPr>
        <dsp:cNvPr id="0" name=""/>
        <dsp:cNvSpPr/>
      </dsp:nvSpPr>
      <dsp:spPr>
        <a:xfrm>
          <a:off x="2300090" y="708182"/>
          <a:ext cx="235543" cy="529774"/>
        </a:xfrm>
        <a:custGeom>
          <a:avLst/>
          <a:gdLst/>
          <a:ahLst/>
          <a:cxnLst/>
          <a:rect l="0" t="0" r="0" b="0"/>
          <a:pathLst>
            <a:path>
              <a:moveTo>
                <a:pt x="0" y="0"/>
              </a:moveTo>
              <a:lnTo>
                <a:pt x="0" y="529774"/>
              </a:lnTo>
              <a:lnTo>
                <a:pt x="235543" y="52977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B2F4C9-5C9A-46FB-863D-BC2A774458C7}">
      <dsp:nvSpPr>
        <dsp:cNvPr id="0" name=""/>
        <dsp:cNvSpPr/>
      </dsp:nvSpPr>
      <dsp:spPr>
        <a:xfrm>
          <a:off x="2535633" y="884773"/>
          <a:ext cx="1701065" cy="706366"/>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s-CL" sz="1000" kern="1200" dirty="0"/>
            <a:t>Estado afectivo de ansiedad, ira, pánico, euforia</a:t>
          </a:r>
        </a:p>
      </dsp:txBody>
      <dsp:txXfrm>
        <a:off x="2535633" y="884773"/>
        <a:ext cx="1701065" cy="706366"/>
      </dsp:txXfrm>
    </dsp:sp>
    <dsp:sp modelId="{13B5158B-8495-4E7C-B4B6-DBED710D82E9}">
      <dsp:nvSpPr>
        <dsp:cNvPr id="0" name=""/>
        <dsp:cNvSpPr/>
      </dsp:nvSpPr>
      <dsp:spPr>
        <a:xfrm>
          <a:off x="4773164" y="1816"/>
          <a:ext cx="2679641" cy="706366"/>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0485" tIns="46990" rIns="70485" bIns="46990" numCol="1" spcCol="1270" anchor="ctr" anchorCtr="0">
          <a:noAutofit/>
        </a:bodyPr>
        <a:lstStyle/>
        <a:p>
          <a:pPr lvl="0" algn="ctr" defTabSz="1644650">
            <a:lnSpc>
              <a:spcPct val="90000"/>
            </a:lnSpc>
            <a:spcBef>
              <a:spcPct val="0"/>
            </a:spcBef>
            <a:spcAft>
              <a:spcPct val="35000"/>
            </a:spcAft>
          </a:pPr>
          <a:r>
            <a:rPr lang="es-CL" sz="3700" kern="1200" dirty="0"/>
            <a:t>Motricidad</a:t>
          </a:r>
        </a:p>
      </dsp:txBody>
      <dsp:txXfrm>
        <a:off x="4773164" y="1816"/>
        <a:ext cx="2679641" cy="706366"/>
      </dsp:txXfrm>
    </dsp:sp>
    <dsp:sp modelId="{369D8911-2DBF-446B-9C11-0DB020AA5AE4}">
      <dsp:nvSpPr>
        <dsp:cNvPr id="0" name=""/>
        <dsp:cNvSpPr/>
      </dsp:nvSpPr>
      <dsp:spPr>
        <a:xfrm>
          <a:off x="5041128" y="708182"/>
          <a:ext cx="267964" cy="529774"/>
        </a:xfrm>
        <a:custGeom>
          <a:avLst/>
          <a:gdLst/>
          <a:ahLst/>
          <a:cxnLst/>
          <a:rect l="0" t="0" r="0" b="0"/>
          <a:pathLst>
            <a:path>
              <a:moveTo>
                <a:pt x="0" y="0"/>
              </a:moveTo>
              <a:lnTo>
                <a:pt x="0" y="529774"/>
              </a:lnTo>
              <a:lnTo>
                <a:pt x="267964" y="529774"/>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422021-BEF3-43E4-84AA-8B798B86EC56}">
      <dsp:nvSpPr>
        <dsp:cNvPr id="0" name=""/>
        <dsp:cNvSpPr/>
      </dsp:nvSpPr>
      <dsp:spPr>
        <a:xfrm>
          <a:off x="5309092" y="884773"/>
          <a:ext cx="1760919" cy="706366"/>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s-CL" sz="1000" kern="1200" dirty="0"/>
            <a:t>Inquietud motora a la agitación motora extrema</a:t>
          </a:r>
        </a:p>
      </dsp:txBody>
      <dsp:txXfrm>
        <a:off x="5309092" y="884773"/>
        <a:ext cx="1760919" cy="706366"/>
      </dsp:txXfrm>
    </dsp:sp>
    <dsp:sp modelId="{F67987B0-A8AE-4A27-A260-BC1C62BDFA4D}">
      <dsp:nvSpPr>
        <dsp:cNvPr id="0" name=""/>
        <dsp:cNvSpPr/>
      </dsp:nvSpPr>
      <dsp:spPr>
        <a:xfrm>
          <a:off x="5041128" y="708182"/>
          <a:ext cx="267964" cy="1412732"/>
        </a:xfrm>
        <a:custGeom>
          <a:avLst/>
          <a:gdLst/>
          <a:ahLst/>
          <a:cxnLst/>
          <a:rect l="0" t="0" r="0" b="0"/>
          <a:pathLst>
            <a:path>
              <a:moveTo>
                <a:pt x="0" y="0"/>
              </a:moveTo>
              <a:lnTo>
                <a:pt x="0" y="1412732"/>
              </a:lnTo>
              <a:lnTo>
                <a:pt x="267964" y="141273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1BF9BF-98E2-4072-AE33-EB1942A8B129}">
      <dsp:nvSpPr>
        <dsp:cNvPr id="0" name=""/>
        <dsp:cNvSpPr/>
      </dsp:nvSpPr>
      <dsp:spPr>
        <a:xfrm>
          <a:off x="5309092" y="1767731"/>
          <a:ext cx="1795514" cy="706366"/>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s-CL" sz="1000" kern="1200" dirty="0"/>
            <a:t>Movimientos automáticos o intencionales, pero que en general carecen de un objetivo estable común</a:t>
          </a:r>
        </a:p>
      </dsp:txBody>
      <dsp:txXfrm>
        <a:off x="5309092" y="1767731"/>
        <a:ext cx="1795514" cy="70636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D785E15-D5D2-47A6-8677-DA6903A89DE9}">
      <dsp:nvSpPr>
        <dsp:cNvPr id="0" name=""/>
        <dsp:cNvSpPr/>
      </dsp:nvSpPr>
      <dsp:spPr>
        <a:xfrm>
          <a:off x="4044" y="1388473"/>
          <a:ext cx="2354356" cy="941742"/>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s-ES" sz="1800" kern="1200" dirty="0"/>
            <a:t>Emocional</a:t>
          </a:r>
        </a:p>
      </dsp:txBody>
      <dsp:txXfrm>
        <a:off x="4044" y="1388473"/>
        <a:ext cx="2354356" cy="941742"/>
      </dsp:txXfrm>
    </dsp:sp>
    <dsp:sp modelId="{B998B142-19AD-4D84-A769-4E6E7C9E4118}">
      <dsp:nvSpPr>
        <dsp:cNvPr id="0" name=""/>
        <dsp:cNvSpPr/>
      </dsp:nvSpPr>
      <dsp:spPr>
        <a:xfrm>
          <a:off x="2122965" y="1388473"/>
          <a:ext cx="2354356" cy="941742"/>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s-ES" sz="1800" kern="1200" dirty="0"/>
            <a:t>Ambiental</a:t>
          </a:r>
        </a:p>
      </dsp:txBody>
      <dsp:txXfrm>
        <a:off x="2122965" y="1388473"/>
        <a:ext cx="2354356" cy="941742"/>
      </dsp:txXfrm>
    </dsp:sp>
    <dsp:sp modelId="{A0D4542F-57F9-4C8A-8256-D2A78C61AE4A}">
      <dsp:nvSpPr>
        <dsp:cNvPr id="0" name=""/>
        <dsp:cNvSpPr/>
      </dsp:nvSpPr>
      <dsp:spPr>
        <a:xfrm>
          <a:off x="4241886" y="1388473"/>
          <a:ext cx="2354356" cy="941742"/>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s-ES" sz="1800" kern="1200" dirty="0"/>
            <a:t>Farmacológica</a:t>
          </a:r>
        </a:p>
      </dsp:txBody>
      <dsp:txXfrm>
        <a:off x="4241886" y="1388473"/>
        <a:ext cx="2354356" cy="941742"/>
      </dsp:txXfrm>
    </dsp:sp>
    <dsp:sp modelId="{E1BC23F5-253A-4AA1-BF1A-92F497FA4FDE}">
      <dsp:nvSpPr>
        <dsp:cNvPr id="0" name=""/>
        <dsp:cNvSpPr/>
      </dsp:nvSpPr>
      <dsp:spPr>
        <a:xfrm>
          <a:off x="6360807" y="1388473"/>
          <a:ext cx="2354356" cy="941742"/>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s-ES" sz="1800" kern="1200" dirty="0"/>
            <a:t>Física</a:t>
          </a:r>
        </a:p>
      </dsp:txBody>
      <dsp:txXfrm>
        <a:off x="6360807" y="1388473"/>
        <a:ext cx="2354356" cy="94174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2D7441-7C67-4821-91FC-5A2B448C484B}" type="datetimeFigureOut">
              <a:rPr lang="es-CL" smtClean="0"/>
              <a:pPr/>
              <a:t>23-05-2018</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2719A5-E941-4A07-95AC-FCC28DC49E89}" type="slidenum">
              <a:rPr lang="es-CL" smtClean="0"/>
              <a:pPr/>
              <a:t>‹Nº›</a:t>
            </a:fld>
            <a:endParaRPr lang="es-CL"/>
          </a:p>
        </p:txBody>
      </p:sp>
    </p:spTree>
    <p:extLst>
      <p:ext uri="{BB962C8B-B14F-4D97-AF65-F5344CB8AC3E}">
        <p14:creationId xmlns:p14="http://schemas.microsoft.com/office/powerpoint/2010/main" xmlns="" val="2257884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a:t>Orgánica, fluctuación en que puede estar adecuado, consciente, orientado y colaborador, a un estado de agitación con obnubilación de conciencia principalmente nocturno. Generalmente tras el episodio hay amnesia completa del episodio.</a:t>
            </a:r>
          </a:p>
        </p:txBody>
      </p:sp>
      <p:sp>
        <p:nvSpPr>
          <p:cNvPr id="4" name="Marcador de número de diapositiva 3"/>
          <p:cNvSpPr>
            <a:spLocks noGrp="1"/>
          </p:cNvSpPr>
          <p:nvPr>
            <p:ph type="sldNum" sz="quarter" idx="10"/>
          </p:nvPr>
        </p:nvSpPr>
        <p:spPr/>
        <p:txBody>
          <a:bodyPr/>
          <a:lstStyle/>
          <a:p>
            <a:fld id="{3B2719A5-E941-4A07-95AC-FCC28DC49E89}" type="slidenum">
              <a:rPr lang="es-CL" smtClean="0"/>
              <a:pPr/>
              <a:t>7</a:t>
            </a:fld>
            <a:endParaRPr lang="es-CL"/>
          </a:p>
        </p:txBody>
      </p:sp>
    </p:spTree>
    <p:extLst>
      <p:ext uri="{BB962C8B-B14F-4D97-AF65-F5344CB8AC3E}">
        <p14:creationId xmlns:p14="http://schemas.microsoft.com/office/powerpoint/2010/main" xmlns="" val="2062018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a:t>Paciente con DOC y afasia expresiva con episodios de agitación psicomotora que </a:t>
            </a:r>
            <a:r>
              <a:rPr lang="es-CL" dirty="0" err="1"/>
              <a:t>que</a:t>
            </a:r>
            <a:r>
              <a:rPr lang="es-CL" dirty="0"/>
              <a:t> señalaba su abdomen----cursaba colecistitis aguda</a:t>
            </a:r>
          </a:p>
          <a:p>
            <a:r>
              <a:rPr lang="es-CL" dirty="0"/>
              <a:t>Paciente </a:t>
            </a:r>
            <a:r>
              <a:rPr lang="es-CL" dirty="0" err="1"/>
              <a:t>policonsultante</a:t>
            </a:r>
            <a:r>
              <a:rPr lang="es-CL" dirty="0"/>
              <a:t> por intoxicaciones o </a:t>
            </a:r>
            <a:r>
              <a:rPr lang="es-CL" dirty="0" err="1"/>
              <a:t>abstienencia</a:t>
            </a:r>
            <a:r>
              <a:rPr lang="es-CL" dirty="0"/>
              <a:t> oh, puede </a:t>
            </a:r>
            <a:r>
              <a:rPr lang="es-CL" dirty="0" err="1"/>
              <a:t>presnetarse</a:t>
            </a:r>
            <a:r>
              <a:rPr lang="es-CL" dirty="0"/>
              <a:t> en un momento por un hematoma subdural</a:t>
            </a:r>
          </a:p>
        </p:txBody>
      </p:sp>
      <p:sp>
        <p:nvSpPr>
          <p:cNvPr id="4" name="Marcador de número de diapositiva 3"/>
          <p:cNvSpPr>
            <a:spLocks noGrp="1"/>
          </p:cNvSpPr>
          <p:nvPr>
            <p:ph type="sldNum" sz="quarter" idx="10"/>
          </p:nvPr>
        </p:nvSpPr>
        <p:spPr/>
        <p:txBody>
          <a:bodyPr/>
          <a:lstStyle/>
          <a:p>
            <a:fld id="{3B2719A5-E941-4A07-95AC-FCC28DC49E89}" type="slidenum">
              <a:rPr lang="es-CL" smtClean="0"/>
              <a:pPr/>
              <a:t>8</a:t>
            </a:fld>
            <a:endParaRPr lang="es-CL"/>
          </a:p>
        </p:txBody>
      </p:sp>
    </p:spTree>
    <p:extLst>
      <p:ext uri="{BB962C8B-B14F-4D97-AF65-F5344CB8AC3E}">
        <p14:creationId xmlns:p14="http://schemas.microsoft.com/office/powerpoint/2010/main" xmlns="" val="1417480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a:t>Ley 20.584 y decreto supremo n°570</a:t>
            </a:r>
          </a:p>
          <a:p>
            <a:endParaRPr lang="es-CL" dirty="0"/>
          </a:p>
        </p:txBody>
      </p:sp>
      <p:sp>
        <p:nvSpPr>
          <p:cNvPr id="4" name="Marcador de número de diapositiva 3"/>
          <p:cNvSpPr>
            <a:spLocks noGrp="1"/>
          </p:cNvSpPr>
          <p:nvPr>
            <p:ph type="sldNum" sz="quarter" idx="10"/>
          </p:nvPr>
        </p:nvSpPr>
        <p:spPr/>
        <p:txBody>
          <a:bodyPr/>
          <a:lstStyle/>
          <a:p>
            <a:fld id="{3B2719A5-E941-4A07-95AC-FCC28DC49E89}" type="slidenum">
              <a:rPr lang="es-CL" smtClean="0"/>
              <a:pPr/>
              <a:t>12</a:t>
            </a:fld>
            <a:endParaRPr lang="es-CL"/>
          </a:p>
        </p:txBody>
      </p:sp>
    </p:spTree>
    <p:extLst>
      <p:ext uri="{BB962C8B-B14F-4D97-AF65-F5344CB8AC3E}">
        <p14:creationId xmlns:p14="http://schemas.microsoft.com/office/powerpoint/2010/main" xmlns="" val="3697896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err="1"/>
              <a:t>Clorpromazina</a:t>
            </a:r>
            <a:r>
              <a:rPr lang="es-CL" dirty="0"/>
              <a:t>: delirium anticolinérgico: por efecto sedante y anticolinérgico puede aumentar la confusión y puede suceder que tras unas horas de sedación aparezca la agitación de mayor intensidad</a:t>
            </a:r>
          </a:p>
          <a:p>
            <a:r>
              <a:rPr lang="es-CL" dirty="0"/>
              <a:t>Alternativas orales e agitación psicótica: de elección los antipsicóticos atípicos por ser mejor tolerados (solución oral de </a:t>
            </a:r>
            <a:r>
              <a:rPr lang="es-CL" dirty="0" err="1"/>
              <a:t>risperidona</a:t>
            </a:r>
            <a:r>
              <a:rPr lang="es-CL" dirty="0"/>
              <a:t>, olanzapina </a:t>
            </a:r>
            <a:r>
              <a:rPr lang="es-CL" dirty="0" err="1"/>
              <a:t>bucodispersable</a:t>
            </a:r>
            <a:r>
              <a:rPr lang="es-CL" dirty="0"/>
              <a:t>, </a:t>
            </a:r>
            <a:r>
              <a:rPr lang="es-CL" dirty="0" err="1"/>
              <a:t>aripiprazol</a:t>
            </a:r>
            <a:r>
              <a:rPr lang="es-CL" dirty="0"/>
              <a:t>). Evitar la </a:t>
            </a:r>
            <a:r>
              <a:rPr lang="es-CL" dirty="0" err="1"/>
              <a:t>quetiapina</a:t>
            </a:r>
            <a:r>
              <a:rPr lang="es-CL" dirty="0"/>
              <a:t> dado de reporte de hasta 40% de hipotensión asociada. </a:t>
            </a:r>
          </a:p>
          <a:p>
            <a:pPr marL="0" marR="0" lvl="0" indent="0" algn="l" defTabSz="914400" rtl="0" eaLnBrk="1" fontAlgn="auto" latinLnBrk="0" hangingPunct="1">
              <a:lnSpc>
                <a:spcPct val="100000"/>
              </a:lnSpc>
              <a:spcBef>
                <a:spcPts val="0"/>
              </a:spcBef>
              <a:spcAft>
                <a:spcPts val="0"/>
              </a:spcAft>
              <a:buClrTx/>
              <a:buSzTx/>
              <a:buFontTx/>
              <a:buNone/>
              <a:tabLst/>
              <a:defRPr/>
            </a:pPr>
            <a:r>
              <a:rPr lang="es-CL" dirty="0"/>
              <a:t>En agitación orgánica por patología dual e infección por VIH, se recomienda </a:t>
            </a:r>
            <a:r>
              <a:rPr lang="es-CL" dirty="0" err="1"/>
              <a:t>risperidona</a:t>
            </a:r>
            <a:r>
              <a:rPr lang="es-CL" dirty="0"/>
              <a:t> 2-6 mg u olanzapina 5-20 mg oral</a:t>
            </a:r>
          </a:p>
          <a:p>
            <a:endParaRPr lang="es-CL" dirty="0"/>
          </a:p>
        </p:txBody>
      </p:sp>
      <p:sp>
        <p:nvSpPr>
          <p:cNvPr id="4" name="Marcador de número de diapositiva 3"/>
          <p:cNvSpPr>
            <a:spLocks noGrp="1"/>
          </p:cNvSpPr>
          <p:nvPr>
            <p:ph type="sldNum" sz="quarter" idx="10"/>
          </p:nvPr>
        </p:nvSpPr>
        <p:spPr/>
        <p:txBody>
          <a:bodyPr/>
          <a:lstStyle/>
          <a:p>
            <a:fld id="{3B2719A5-E941-4A07-95AC-FCC28DC49E89}" type="slidenum">
              <a:rPr lang="es-CL" smtClean="0"/>
              <a:pPr/>
              <a:t>17</a:t>
            </a:fld>
            <a:endParaRPr lang="es-CL"/>
          </a:p>
        </p:txBody>
      </p:sp>
    </p:spTree>
    <p:extLst>
      <p:ext uri="{BB962C8B-B14F-4D97-AF65-F5344CB8AC3E}">
        <p14:creationId xmlns:p14="http://schemas.microsoft.com/office/powerpoint/2010/main" xmlns="" val="3544730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buFontTx/>
              <a:buChar char="-"/>
            </a:pPr>
            <a:r>
              <a:rPr lang="es-CL" dirty="0"/>
              <a:t>En enfermedad de Parkinson la olanzapina en dosis 2,5 a 15 mg/día induce menos </a:t>
            </a:r>
            <a:r>
              <a:rPr lang="es-CL" dirty="0" err="1"/>
              <a:t>extrapiramidalismo</a:t>
            </a:r>
            <a:endParaRPr lang="es-CL" dirty="0"/>
          </a:p>
          <a:p>
            <a:pPr>
              <a:buFontTx/>
              <a:buChar char="-"/>
            </a:pPr>
            <a:endParaRPr lang="es-CL" dirty="0"/>
          </a:p>
          <a:p>
            <a:pPr>
              <a:buFontTx/>
              <a:buChar char="-"/>
            </a:pPr>
            <a:r>
              <a:rPr lang="es-CL" dirty="0"/>
              <a:t>Demencia por cuerpos de Lewy presenta alteraciones de conducta que empeoran con neurolépticos y mejoran con </a:t>
            </a:r>
            <a:r>
              <a:rPr lang="es-CL" dirty="0" err="1"/>
              <a:t>benzodiazepinas</a:t>
            </a:r>
            <a:endParaRPr lang="es-CL" dirty="0"/>
          </a:p>
          <a:p>
            <a:endParaRPr lang="es-CL" dirty="0"/>
          </a:p>
        </p:txBody>
      </p:sp>
      <p:sp>
        <p:nvSpPr>
          <p:cNvPr id="4" name="Marcador de número de diapositiva 3"/>
          <p:cNvSpPr>
            <a:spLocks noGrp="1"/>
          </p:cNvSpPr>
          <p:nvPr>
            <p:ph type="sldNum" sz="quarter" idx="10"/>
          </p:nvPr>
        </p:nvSpPr>
        <p:spPr/>
        <p:txBody>
          <a:bodyPr/>
          <a:lstStyle/>
          <a:p>
            <a:fld id="{3B2719A5-E941-4A07-95AC-FCC28DC49E89}" type="slidenum">
              <a:rPr lang="es-CL" smtClean="0"/>
              <a:pPr/>
              <a:t>18</a:t>
            </a:fld>
            <a:endParaRPr lang="es-CL"/>
          </a:p>
        </p:txBody>
      </p:sp>
    </p:spTree>
    <p:extLst>
      <p:ext uri="{BB962C8B-B14F-4D97-AF65-F5344CB8AC3E}">
        <p14:creationId xmlns:p14="http://schemas.microsoft.com/office/powerpoint/2010/main" xmlns="" val="1260635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5" name="Footer Placeholder 4"/>
          <p:cNvSpPr>
            <a:spLocks noGrp="1"/>
          </p:cNvSpPr>
          <p:nvPr>
            <p:ph type="ftr" sz="quarter" idx="11"/>
          </p:nvPr>
        </p:nvSpPr>
        <p:spPr/>
        <p:txBody>
          <a:bodyPr/>
          <a:lstStyle/>
          <a:p>
            <a:endParaRPr lang="es-C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3795897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5" name="Footer Placeholder 4"/>
          <p:cNvSpPr>
            <a:spLocks noGrp="1"/>
          </p:cNvSpPr>
          <p:nvPr>
            <p:ph type="ftr" sz="quarter" idx="11"/>
          </p:nvPr>
        </p:nvSpPr>
        <p:spPr/>
        <p:txBody>
          <a:bodyPr/>
          <a:lstStyle/>
          <a:p>
            <a:endParaRPr lang="es-C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2689857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5" name="Footer Placeholder 4"/>
          <p:cNvSpPr>
            <a:spLocks noGrp="1"/>
          </p:cNvSpPr>
          <p:nvPr>
            <p:ph type="ftr" sz="quarter" idx="11"/>
          </p:nvPr>
        </p:nvSpPr>
        <p:spPr/>
        <p:txBody>
          <a:bodyPr/>
          <a:lstStyle/>
          <a:p>
            <a:endParaRPr lang="es-C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1A8BFAC-D5D9-45AB-8484-958CAABB5445}" type="slidenum">
              <a:rPr lang="es-CL" smtClean="0"/>
              <a:pPr/>
              <a:t>‹Nº›</a:t>
            </a:fld>
            <a:endParaRPr lang="es-C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91344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6" name="Footer Placeholder 5"/>
          <p:cNvSpPr>
            <a:spLocks noGrp="1"/>
          </p:cNvSpPr>
          <p:nvPr>
            <p:ph type="ftr" sz="quarter" idx="11"/>
          </p:nvPr>
        </p:nvSpPr>
        <p:spPr/>
        <p:txBody>
          <a:bodyPr/>
          <a:lstStyle/>
          <a:p>
            <a:endParaRPr lang="es-C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4131961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6" name="Footer Placeholder 5"/>
          <p:cNvSpPr>
            <a:spLocks noGrp="1"/>
          </p:cNvSpPr>
          <p:nvPr>
            <p:ph type="ftr" sz="quarter" idx="11"/>
          </p:nvPr>
        </p:nvSpPr>
        <p:spPr/>
        <p:txBody>
          <a:bodyPr/>
          <a:lstStyle/>
          <a:p>
            <a:endParaRPr lang="es-C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1A8BFAC-D5D9-45AB-8484-958CAABB5445}" type="slidenum">
              <a:rPr lang="es-CL" smtClean="0"/>
              <a:pPr/>
              <a:t>‹Nº›</a:t>
            </a:fld>
            <a:endParaRPr lang="es-C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41616771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los estilos de texto del patrón</a:t>
            </a:r>
          </a:p>
        </p:txBody>
      </p:sp>
      <p:sp>
        <p:nvSpPr>
          <p:cNvPr id="5" name="Date Placeholder 4"/>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6" name="Footer Placeholder 5"/>
          <p:cNvSpPr>
            <a:spLocks noGrp="1"/>
          </p:cNvSpPr>
          <p:nvPr>
            <p:ph type="ftr" sz="quarter" idx="11"/>
          </p:nvPr>
        </p:nvSpPr>
        <p:spPr/>
        <p:txBody>
          <a:bodyPr/>
          <a:lstStyle/>
          <a:p>
            <a:endParaRPr lang="es-C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4112341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5" name="Footer Placeholder 4"/>
          <p:cNvSpPr>
            <a:spLocks noGrp="1"/>
          </p:cNvSpPr>
          <p:nvPr>
            <p:ph type="ftr" sz="quarter" idx="11"/>
          </p:nvPr>
        </p:nvSpPr>
        <p:spPr/>
        <p:txBody>
          <a:bodyPr/>
          <a:lstStyle/>
          <a:p>
            <a:endParaRPr lang="es-C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24880014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5" name="Footer Placeholder 4"/>
          <p:cNvSpPr>
            <a:spLocks noGrp="1"/>
          </p:cNvSpPr>
          <p:nvPr>
            <p:ph type="ftr" sz="quarter" idx="11"/>
          </p:nvPr>
        </p:nvSpPr>
        <p:spPr/>
        <p:txBody>
          <a:bodyPr/>
          <a:lstStyle/>
          <a:p>
            <a:endParaRPr lang="es-C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2135531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5" name="Footer Placeholder 4"/>
          <p:cNvSpPr>
            <a:spLocks noGrp="1"/>
          </p:cNvSpPr>
          <p:nvPr>
            <p:ph type="ftr" sz="quarter" idx="11"/>
          </p:nvPr>
        </p:nvSpPr>
        <p:spPr/>
        <p:txBody>
          <a:bodyPr/>
          <a:lstStyle/>
          <a:p>
            <a:endParaRPr lang="es-C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1130241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5" name="Footer Placeholder 4"/>
          <p:cNvSpPr>
            <a:spLocks noGrp="1"/>
          </p:cNvSpPr>
          <p:nvPr>
            <p:ph type="ftr" sz="quarter" idx="11"/>
          </p:nvPr>
        </p:nvSpPr>
        <p:spPr/>
        <p:txBody>
          <a:bodyPr/>
          <a:lstStyle/>
          <a:p>
            <a:endParaRPr lang="es-C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363126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6" name="Footer Placeholder 5"/>
          <p:cNvSpPr>
            <a:spLocks noGrp="1"/>
          </p:cNvSpPr>
          <p:nvPr>
            <p:ph type="ftr" sz="quarter" idx="11"/>
          </p:nvPr>
        </p:nvSpPr>
        <p:spPr/>
        <p:txBody>
          <a:bodyPr/>
          <a:lstStyle/>
          <a:p>
            <a:endParaRPr lang="es-C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2806704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8" name="Footer Placeholder 7"/>
          <p:cNvSpPr>
            <a:spLocks noGrp="1"/>
          </p:cNvSpPr>
          <p:nvPr>
            <p:ph type="ftr" sz="quarter" idx="11"/>
          </p:nvPr>
        </p:nvSpPr>
        <p:spPr/>
        <p:txBody>
          <a:bodyPr/>
          <a:lstStyle/>
          <a:p>
            <a:endParaRPr lang="es-C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303053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4" name="Footer Placeholder 3"/>
          <p:cNvSpPr>
            <a:spLocks noGrp="1"/>
          </p:cNvSpPr>
          <p:nvPr>
            <p:ph type="ftr" sz="quarter" idx="11"/>
          </p:nvPr>
        </p:nvSpPr>
        <p:spPr/>
        <p:txBody>
          <a:bodyPr/>
          <a:lstStyle/>
          <a:p>
            <a:endParaRPr lang="es-C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4251357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3" name="Footer Placeholder 2"/>
          <p:cNvSpPr>
            <a:spLocks noGrp="1"/>
          </p:cNvSpPr>
          <p:nvPr>
            <p:ph type="ftr" sz="quarter" idx="11"/>
          </p:nvPr>
        </p:nvSpPr>
        <p:spPr/>
        <p:txBody>
          <a:bodyPr/>
          <a:lstStyle/>
          <a:p>
            <a:endParaRPr lang="es-C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4195775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6" name="Footer Placeholder 5"/>
          <p:cNvSpPr>
            <a:spLocks noGrp="1"/>
          </p:cNvSpPr>
          <p:nvPr>
            <p:ph type="ftr" sz="quarter" idx="11"/>
          </p:nvPr>
        </p:nvSpPr>
        <p:spPr/>
        <p:txBody>
          <a:bodyPr/>
          <a:lstStyle/>
          <a:p>
            <a:endParaRPr lang="es-C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1377477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51D8E55-C77E-4DF5-AD5D-215EB1ED83DD}" type="datetimeFigureOut">
              <a:rPr lang="es-CL" smtClean="0"/>
              <a:pPr/>
              <a:t>23-05-2018</a:t>
            </a:fld>
            <a:endParaRPr lang="es-CL"/>
          </a:p>
        </p:txBody>
      </p:sp>
      <p:sp>
        <p:nvSpPr>
          <p:cNvPr id="6" name="Footer Placeholder 5"/>
          <p:cNvSpPr>
            <a:spLocks noGrp="1"/>
          </p:cNvSpPr>
          <p:nvPr>
            <p:ph type="ftr" sz="quarter" idx="11"/>
          </p:nvPr>
        </p:nvSpPr>
        <p:spPr/>
        <p:txBody>
          <a:bodyPr/>
          <a:lstStyle/>
          <a:p>
            <a:endParaRPr lang="es-C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2481313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51D8E55-C77E-4DF5-AD5D-215EB1ED83DD}" type="datetimeFigureOut">
              <a:rPr lang="es-CL" smtClean="0"/>
              <a:pPr/>
              <a:t>23-05-2018</a:t>
            </a:fld>
            <a:endParaRPr lang="es-C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1A8BFAC-D5D9-45AB-8484-958CAABB5445}" type="slidenum">
              <a:rPr lang="es-CL" smtClean="0"/>
              <a:pPr/>
              <a:t>‹Nº›</a:t>
            </a:fld>
            <a:endParaRPr lang="es-CL"/>
          </a:p>
        </p:txBody>
      </p:sp>
    </p:spTree>
    <p:extLst>
      <p:ext uri="{BB962C8B-B14F-4D97-AF65-F5344CB8AC3E}">
        <p14:creationId xmlns:p14="http://schemas.microsoft.com/office/powerpoint/2010/main" xmlns="" val="2255251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A35372D-93A7-4A25-85B4-D9BEFFB5DA29}"/>
              </a:ext>
            </a:extLst>
          </p:cNvPr>
          <p:cNvSpPr>
            <a:spLocks noGrp="1"/>
          </p:cNvSpPr>
          <p:nvPr>
            <p:ph type="ctrTitle"/>
          </p:nvPr>
        </p:nvSpPr>
        <p:spPr/>
        <p:txBody>
          <a:bodyPr>
            <a:normAutofit/>
          </a:bodyPr>
          <a:lstStyle/>
          <a:p>
            <a:r>
              <a:rPr lang="es-CL" sz="6000" dirty="0">
                <a:solidFill>
                  <a:srgbClr val="C00000"/>
                </a:solidFill>
              </a:rPr>
              <a:t>Agitación Psicomotora</a:t>
            </a:r>
          </a:p>
        </p:txBody>
      </p:sp>
      <p:sp>
        <p:nvSpPr>
          <p:cNvPr id="3" name="Subtítulo 2">
            <a:extLst>
              <a:ext uri="{FF2B5EF4-FFF2-40B4-BE49-F238E27FC236}">
                <a16:creationId xmlns:a16="http://schemas.microsoft.com/office/drawing/2014/main" xmlns="" id="{F6BB5483-BCE9-4234-A4FA-2C1A6C887C62}"/>
              </a:ext>
            </a:extLst>
          </p:cNvPr>
          <p:cNvSpPr>
            <a:spLocks noGrp="1"/>
          </p:cNvSpPr>
          <p:nvPr>
            <p:ph type="subTitle" idx="1"/>
          </p:nvPr>
        </p:nvSpPr>
        <p:spPr/>
        <p:txBody>
          <a:bodyPr/>
          <a:lstStyle/>
          <a:p>
            <a:r>
              <a:rPr lang="es-CL" dirty="0"/>
              <a:t>Dra. Javiera Martínez</a:t>
            </a:r>
          </a:p>
          <a:p>
            <a:r>
              <a:rPr lang="es-CL" dirty="0"/>
              <a:t>Psiquiatra Servicio de Urgencia Hospital Psiquiátrico Dr. Philippe Pinel</a:t>
            </a:r>
          </a:p>
        </p:txBody>
      </p:sp>
    </p:spTree>
    <p:extLst>
      <p:ext uri="{BB962C8B-B14F-4D97-AF65-F5344CB8AC3E}">
        <p14:creationId xmlns:p14="http://schemas.microsoft.com/office/powerpoint/2010/main" xmlns="" val="3963930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xmlns="" id="{1F2F4D77-D606-4A38-A153-0FA9698A5ADA}"/>
              </a:ext>
            </a:extLst>
          </p:cNvPr>
          <p:cNvSpPr txBox="1"/>
          <p:nvPr/>
        </p:nvSpPr>
        <p:spPr>
          <a:xfrm>
            <a:off x="2940148" y="6274191"/>
            <a:ext cx="9017391" cy="307777"/>
          </a:xfrm>
          <a:prstGeom prst="rect">
            <a:avLst/>
          </a:prstGeom>
          <a:noFill/>
        </p:spPr>
        <p:txBody>
          <a:bodyPr wrap="square" rtlCol="0">
            <a:spAutoFit/>
          </a:bodyPr>
          <a:lstStyle/>
          <a:p>
            <a:r>
              <a:rPr lang="es-CL" sz="1400" i="1" dirty="0"/>
              <a:t>Manual de Urgencias Psiquiátricas, Alfonso Chinchilla. 2° Edición, 2010. Pág. 153.</a:t>
            </a:r>
          </a:p>
        </p:txBody>
      </p:sp>
      <p:graphicFrame>
        <p:nvGraphicFramePr>
          <p:cNvPr id="2" name="Tabla 1">
            <a:extLst>
              <a:ext uri="{FF2B5EF4-FFF2-40B4-BE49-F238E27FC236}">
                <a16:creationId xmlns:a16="http://schemas.microsoft.com/office/drawing/2014/main" xmlns="" id="{F1D2788E-EE4F-4EB4-B132-EEC5EFC7CC23}"/>
              </a:ext>
            </a:extLst>
          </p:cNvPr>
          <p:cNvGraphicFramePr>
            <a:graphicFrameLocks noGrp="1"/>
          </p:cNvGraphicFramePr>
          <p:nvPr>
            <p:extLst>
              <p:ext uri="{D42A27DB-BD31-4B8C-83A1-F6EECF244321}">
                <p14:modId xmlns:p14="http://schemas.microsoft.com/office/powerpoint/2010/main" xmlns="" val="3503975894"/>
              </p:ext>
            </p:extLst>
          </p:nvPr>
        </p:nvGraphicFramePr>
        <p:xfrm>
          <a:off x="2082021" y="1044768"/>
          <a:ext cx="9358142" cy="4953000"/>
        </p:xfrm>
        <a:graphic>
          <a:graphicData uri="http://schemas.openxmlformats.org/drawingml/2006/table">
            <a:tbl>
              <a:tblPr firstRow="1" bandRow="1">
                <a:tableStyleId>{5C22544A-7EE6-4342-B048-85BDC9FD1C3A}</a:tableStyleId>
              </a:tblPr>
              <a:tblGrid>
                <a:gridCol w="4666439">
                  <a:extLst>
                    <a:ext uri="{9D8B030D-6E8A-4147-A177-3AD203B41FA5}">
                      <a16:colId xmlns:a16="http://schemas.microsoft.com/office/drawing/2014/main" xmlns="" val="3342494311"/>
                    </a:ext>
                  </a:extLst>
                </a:gridCol>
                <a:gridCol w="4691703">
                  <a:extLst>
                    <a:ext uri="{9D8B030D-6E8A-4147-A177-3AD203B41FA5}">
                      <a16:colId xmlns:a16="http://schemas.microsoft.com/office/drawing/2014/main" xmlns="" val="4279795183"/>
                    </a:ext>
                  </a:extLst>
                </a:gridCol>
              </a:tblGrid>
              <a:tr h="0">
                <a:tc gridSpan="2">
                  <a:txBody>
                    <a:bodyPr/>
                    <a:lstStyle/>
                    <a:p>
                      <a:pPr algn="ctr"/>
                      <a:r>
                        <a:rPr lang="es-CL" dirty="0"/>
                        <a:t>Causas de Agitación Psiquiátrica</a:t>
                      </a:r>
                    </a:p>
                  </a:txBody>
                  <a:tcPr/>
                </a:tc>
                <a:tc hMerge="1">
                  <a:txBody>
                    <a:bodyPr/>
                    <a:lstStyle/>
                    <a:p>
                      <a:endParaRPr lang="es-CL" dirty="0"/>
                    </a:p>
                  </a:txBody>
                  <a:tcPr/>
                </a:tc>
                <a:extLst>
                  <a:ext uri="{0D108BD9-81ED-4DB2-BD59-A6C34878D82A}">
                    <a16:rowId xmlns:a16="http://schemas.microsoft.com/office/drawing/2014/main" xmlns="" val="2351936910"/>
                  </a:ext>
                </a:extLst>
              </a:tr>
              <a:tr h="370840">
                <a:tc>
                  <a:txBody>
                    <a:bodyPr/>
                    <a:lstStyle/>
                    <a:p>
                      <a:pPr algn="ctr"/>
                      <a:r>
                        <a:rPr lang="es-CL" dirty="0"/>
                        <a:t>Psicótica</a:t>
                      </a:r>
                    </a:p>
                  </a:txBody>
                  <a:tcPr>
                    <a:solidFill>
                      <a:schemeClr val="accent2"/>
                    </a:solidFill>
                  </a:tcPr>
                </a:tc>
                <a:tc>
                  <a:txBody>
                    <a:bodyPr/>
                    <a:lstStyle/>
                    <a:p>
                      <a:pPr algn="ctr"/>
                      <a:r>
                        <a:rPr lang="es-CL" dirty="0"/>
                        <a:t>No Psicótica</a:t>
                      </a:r>
                    </a:p>
                  </a:txBody>
                  <a:tcPr>
                    <a:solidFill>
                      <a:schemeClr val="accent2"/>
                    </a:solidFill>
                  </a:tcPr>
                </a:tc>
                <a:extLst>
                  <a:ext uri="{0D108BD9-81ED-4DB2-BD59-A6C34878D82A}">
                    <a16:rowId xmlns:a16="http://schemas.microsoft.com/office/drawing/2014/main" xmlns="" val="984341382"/>
                  </a:ext>
                </a:extLst>
              </a:tr>
              <a:tr h="370840">
                <a:tc>
                  <a:txBody>
                    <a:bodyPr/>
                    <a:lstStyle/>
                    <a:p>
                      <a:r>
                        <a:rPr lang="es-CL" dirty="0"/>
                        <a:t>Esquizofrenia y trastorno esquizoafectivo</a:t>
                      </a:r>
                    </a:p>
                  </a:txBody>
                  <a:tcPr/>
                </a:tc>
                <a:tc>
                  <a:txBody>
                    <a:bodyPr/>
                    <a:lstStyle/>
                    <a:p>
                      <a:r>
                        <a:rPr lang="es-CL" dirty="0"/>
                        <a:t>Trastorno explosivo intermitente</a:t>
                      </a:r>
                    </a:p>
                  </a:txBody>
                  <a:tcPr/>
                </a:tc>
                <a:extLst>
                  <a:ext uri="{0D108BD9-81ED-4DB2-BD59-A6C34878D82A}">
                    <a16:rowId xmlns:a16="http://schemas.microsoft.com/office/drawing/2014/main" xmlns="" val="1847648164"/>
                  </a:ext>
                </a:extLst>
              </a:tr>
              <a:tr h="370840">
                <a:tc>
                  <a:txBody>
                    <a:bodyPr/>
                    <a:lstStyle/>
                    <a:p>
                      <a:r>
                        <a:rPr lang="es-CL" dirty="0"/>
                        <a:t>Episodio maníaco</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CL" dirty="0"/>
                        <a:t>Trastorno de personalidad (histriónico, </a:t>
                      </a:r>
                      <a:r>
                        <a:rPr lang="es-CL" dirty="0" err="1"/>
                        <a:t>borderline</a:t>
                      </a:r>
                      <a:r>
                        <a:rPr lang="es-CL" dirty="0"/>
                        <a:t> y paranoide)</a:t>
                      </a:r>
                    </a:p>
                  </a:txBody>
                  <a:tcPr/>
                </a:tc>
                <a:extLst>
                  <a:ext uri="{0D108BD9-81ED-4DB2-BD59-A6C34878D82A}">
                    <a16:rowId xmlns:a16="http://schemas.microsoft.com/office/drawing/2014/main" xmlns="" val="1540421042"/>
                  </a:ext>
                </a:extLst>
              </a:tr>
              <a:tr h="370840">
                <a:tc>
                  <a:txBody>
                    <a:bodyPr/>
                    <a:lstStyle/>
                    <a:p>
                      <a:r>
                        <a:rPr lang="es-CL" dirty="0"/>
                        <a:t>Episodio depresivo (depresión agitada, más frecuente en ancianos y niños)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CL" dirty="0"/>
                        <a:t>Reacciones de estrés agudo (incluye reacciones de duelo)</a:t>
                      </a:r>
                    </a:p>
                  </a:txBody>
                  <a:tcPr/>
                </a:tc>
                <a:extLst>
                  <a:ext uri="{0D108BD9-81ED-4DB2-BD59-A6C34878D82A}">
                    <a16:rowId xmlns:a16="http://schemas.microsoft.com/office/drawing/2014/main" xmlns="" val="3432260683"/>
                  </a:ext>
                </a:extLst>
              </a:tr>
              <a:tr h="370840">
                <a:tc>
                  <a:txBody>
                    <a:bodyPr/>
                    <a:lstStyle/>
                    <a:p>
                      <a:r>
                        <a:rPr lang="es-CL" dirty="0"/>
                        <a:t>Trastorno por ideas delirantes persistente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CL" dirty="0"/>
                        <a:t>Crisis de angustia</a:t>
                      </a:r>
                    </a:p>
                  </a:txBody>
                  <a:tcPr/>
                </a:tc>
                <a:extLst>
                  <a:ext uri="{0D108BD9-81ED-4DB2-BD59-A6C34878D82A}">
                    <a16:rowId xmlns:a16="http://schemas.microsoft.com/office/drawing/2014/main" xmlns="" val="2109053313"/>
                  </a:ext>
                </a:extLst>
              </a:tr>
              <a:tr h="370840">
                <a:tc>
                  <a:txBody>
                    <a:bodyPr/>
                    <a:lstStyle/>
                    <a:p>
                      <a:endParaRPr lang="es-CL"/>
                    </a:p>
                  </a:txBody>
                  <a:tcPr/>
                </a:tc>
                <a:tc>
                  <a:txBody>
                    <a:bodyPr/>
                    <a:lstStyle/>
                    <a:p>
                      <a:r>
                        <a:rPr lang="es-CL" dirty="0"/>
                        <a:t>Crisis conversiva</a:t>
                      </a:r>
                    </a:p>
                  </a:txBody>
                  <a:tcPr/>
                </a:tc>
                <a:extLst>
                  <a:ext uri="{0D108BD9-81ED-4DB2-BD59-A6C34878D82A}">
                    <a16:rowId xmlns:a16="http://schemas.microsoft.com/office/drawing/2014/main" xmlns="" val="2484825128"/>
                  </a:ext>
                </a:extLst>
              </a:tr>
              <a:tr h="370840">
                <a:tc>
                  <a:txBody>
                    <a:bodyPr/>
                    <a:lstStyle/>
                    <a:p>
                      <a:endParaRPr lang="es-CL"/>
                    </a:p>
                  </a:txBody>
                  <a:tcPr/>
                </a:tc>
                <a:tc>
                  <a:txBody>
                    <a:bodyPr/>
                    <a:lstStyle/>
                    <a:p>
                      <a:r>
                        <a:rPr lang="es-CL" dirty="0"/>
                        <a:t>“ataque de nervios” (en determinadas culturas)</a:t>
                      </a:r>
                    </a:p>
                  </a:txBody>
                  <a:tcPr/>
                </a:tc>
                <a:extLst>
                  <a:ext uri="{0D108BD9-81ED-4DB2-BD59-A6C34878D82A}">
                    <a16:rowId xmlns:a16="http://schemas.microsoft.com/office/drawing/2014/main" xmlns="" val="1534419841"/>
                  </a:ext>
                </a:extLst>
              </a:tr>
              <a:tr h="370840">
                <a:tc>
                  <a:txBody>
                    <a:bodyPr/>
                    <a:lstStyle/>
                    <a:p>
                      <a:endParaRPr lang="es-CL"/>
                    </a:p>
                  </a:txBody>
                  <a:tcPr/>
                </a:tc>
                <a:tc>
                  <a:txBody>
                    <a:bodyPr/>
                    <a:lstStyle/>
                    <a:p>
                      <a:r>
                        <a:rPr lang="es-CL" dirty="0"/>
                        <a:t>Alteración de conducta en retraso mental o demencia (distinguir del delirium superpuesto a demencia)</a:t>
                      </a:r>
                    </a:p>
                  </a:txBody>
                  <a:tcPr/>
                </a:tc>
                <a:extLst>
                  <a:ext uri="{0D108BD9-81ED-4DB2-BD59-A6C34878D82A}">
                    <a16:rowId xmlns:a16="http://schemas.microsoft.com/office/drawing/2014/main" xmlns="" val="3622980706"/>
                  </a:ext>
                </a:extLst>
              </a:tr>
            </a:tbl>
          </a:graphicData>
        </a:graphic>
      </p:graphicFrame>
    </p:spTree>
    <p:extLst>
      <p:ext uri="{BB962C8B-B14F-4D97-AF65-F5344CB8AC3E}">
        <p14:creationId xmlns:p14="http://schemas.microsoft.com/office/powerpoint/2010/main" xmlns="" val="4169096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BFCA08A-7358-4AF1-B045-4D263437876B}"/>
              </a:ext>
            </a:extLst>
          </p:cNvPr>
          <p:cNvSpPr>
            <a:spLocks noGrp="1"/>
          </p:cNvSpPr>
          <p:nvPr>
            <p:ph type="title"/>
          </p:nvPr>
        </p:nvSpPr>
        <p:spPr/>
        <p:txBody>
          <a:bodyPr/>
          <a:lstStyle/>
          <a:p>
            <a:r>
              <a:rPr lang="es-CL" dirty="0"/>
              <a:t>Tratamiento</a:t>
            </a:r>
          </a:p>
        </p:txBody>
      </p:sp>
      <p:sp>
        <p:nvSpPr>
          <p:cNvPr id="3" name="Marcador de contenido 2">
            <a:extLst>
              <a:ext uri="{FF2B5EF4-FFF2-40B4-BE49-F238E27FC236}">
                <a16:creationId xmlns:a16="http://schemas.microsoft.com/office/drawing/2014/main" xmlns="" id="{394AF660-B105-42C4-8D20-538CAE5325AC}"/>
              </a:ext>
            </a:extLst>
          </p:cNvPr>
          <p:cNvSpPr>
            <a:spLocks noGrp="1"/>
          </p:cNvSpPr>
          <p:nvPr>
            <p:ph idx="1"/>
          </p:nvPr>
        </p:nvSpPr>
        <p:spPr>
          <a:xfrm>
            <a:off x="2592925" y="1942514"/>
            <a:ext cx="8915400" cy="3777622"/>
          </a:xfrm>
        </p:spPr>
        <p:txBody>
          <a:bodyPr>
            <a:normAutofit/>
          </a:bodyPr>
          <a:lstStyle/>
          <a:p>
            <a:pPr marL="0" indent="0" algn="ctr">
              <a:buNone/>
            </a:pPr>
            <a:r>
              <a:rPr lang="es-CL" sz="2800" dirty="0"/>
              <a:t>Frenar la escalada de agitación y violencia con la máxima </a:t>
            </a:r>
            <a:r>
              <a:rPr lang="es-CL" sz="2800" dirty="0">
                <a:solidFill>
                  <a:schemeClr val="accent1"/>
                </a:solidFill>
              </a:rPr>
              <a:t>seguridad</a:t>
            </a:r>
            <a:r>
              <a:rPr lang="es-CL" sz="2800" dirty="0"/>
              <a:t> para todos los implicados</a:t>
            </a:r>
          </a:p>
          <a:p>
            <a:endParaRPr lang="es-CL" sz="2800" dirty="0"/>
          </a:p>
          <a:p>
            <a:endParaRPr lang="es-CL" sz="2800" dirty="0"/>
          </a:p>
          <a:p>
            <a:pPr marL="0" indent="0">
              <a:buNone/>
            </a:pPr>
            <a:endParaRPr lang="es-CL" sz="2800" dirty="0"/>
          </a:p>
          <a:p>
            <a:pPr marL="0" indent="0" algn="ctr">
              <a:buNone/>
            </a:pPr>
            <a:r>
              <a:rPr lang="es-CL" sz="2800" dirty="0">
                <a:solidFill>
                  <a:schemeClr val="accent1"/>
                </a:solidFill>
              </a:rPr>
              <a:t>Contención</a:t>
            </a:r>
            <a:r>
              <a:rPr lang="es-CL" sz="2800" dirty="0"/>
              <a:t> </a:t>
            </a:r>
          </a:p>
        </p:txBody>
      </p:sp>
      <p:sp>
        <p:nvSpPr>
          <p:cNvPr id="5" name="Flecha: hacia abajo 4">
            <a:extLst>
              <a:ext uri="{FF2B5EF4-FFF2-40B4-BE49-F238E27FC236}">
                <a16:creationId xmlns:a16="http://schemas.microsoft.com/office/drawing/2014/main" xmlns="" id="{06D46C51-7382-4D2D-BF16-D49680A1D66F}"/>
              </a:ext>
            </a:extLst>
          </p:cNvPr>
          <p:cNvSpPr/>
          <p:nvPr/>
        </p:nvSpPr>
        <p:spPr>
          <a:xfrm>
            <a:off x="6598601" y="3219380"/>
            <a:ext cx="900333" cy="12238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xmlns="" val="3638668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6D1F74E-DCD2-4345-9039-70378FD7F30F}"/>
              </a:ext>
            </a:extLst>
          </p:cNvPr>
          <p:cNvSpPr>
            <a:spLocks noGrp="1"/>
          </p:cNvSpPr>
          <p:nvPr>
            <p:ph type="title"/>
          </p:nvPr>
        </p:nvSpPr>
        <p:spPr>
          <a:xfrm>
            <a:off x="2589212" y="525636"/>
            <a:ext cx="8911687" cy="1280890"/>
          </a:xfrm>
        </p:spPr>
        <p:txBody>
          <a:bodyPr/>
          <a:lstStyle/>
          <a:p>
            <a:r>
              <a:rPr lang="es-CL" dirty="0"/>
              <a:t>Contención</a:t>
            </a:r>
          </a:p>
        </p:txBody>
      </p:sp>
      <p:sp>
        <p:nvSpPr>
          <p:cNvPr id="3" name="Marcador de contenido 2">
            <a:extLst>
              <a:ext uri="{FF2B5EF4-FFF2-40B4-BE49-F238E27FC236}">
                <a16:creationId xmlns:a16="http://schemas.microsoft.com/office/drawing/2014/main" xmlns="" id="{3B775ECB-77B1-4A04-A0B0-BC44C308BE52}"/>
              </a:ext>
            </a:extLst>
          </p:cNvPr>
          <p:cNvSpPr>
            <a:spLocks noGrp="1"/>
          </p:cNvSpPr>
          <p:nvPr>
            <p:ph idx="1"/>
          </p:nvPr>
        </p:nvSpPr>
        <p:spPr>
          <a:xfrm>
            <a:off x="1656275" y="2362358"/>
            <a:ext cx="9844624" cy="3379037"/>
          </a:xfrm>
        </p:spPr>
        <p:txBody>
          <a:bodyPr>
            <a:normAutofit/>
          </a:bodyPr>
          <a:lstStyle/>
          <a:p>
            <a:pPr>
              <a:buFont typeface="Wingdings" panose="05000000000000000000" pitchFamily="2" charset="2"/>
              <a:buChar char="ü"/>
            </a:pPr>
            <a:r>
              <a:rPr lang="es-CL" dirty="0">
                <a:solidFill>
                  <a:schemeClr val="accent1"/>
                </a:solidFill>
              </a:rPr>
              <a:t>Procedimiento terapéutico </a:t>
            </a:r>
            <a:r>
              <a:rPr lang="es-CL" dirty="0"/>
              <a:t>que debe ser realizado por personas debidamente </a:t>
            </a:r>
            <a:r>
              <a:rPr lang="es-CL" dirty="0">
                <a:solidFill>
                  <a:schemeClr val="accent1"/>
                </a:solidFill>
              </a:rPr>
              <a:t>capacitadas</a:t>
            </a:r>
            <a:r>
              <a:rPr lang="es-CL" dirty="0"/>
              <a:t> (experticia técnica) y </a:t>
            </a:r>
            <a:r>
              <a:rPr lang="es-CL" dirty="0">
                <a:solidFill>
                  <a:schemeClr val="accent1"/>
                </a:solidFill>
              </a:rPr>
              <a:t>habilidades personales </a:t>
            </a:r>
            <a:r>
              <a:rPr lang="es-CL" dirty="0"/>
              <a:t>(escucha, capacidad de captar y responder a los cambios en las contingencias)</a:t>
            </a:r>
          </a:p>
          <a:p>
            <a:pPr marL="0" indent="0">
              <a:buNone/>
            </a:pPr>
            <a:endParaRPr lang="es-CL" dirty="0"/>
          </a:p>
          <a:p>
            <a:pPr marL="0" indent="0">
              <a:buNone/>
            </a:pPr>
            <a:endParaRPr lang="es-CL" dirty="0"/>
          </a:p>
          <a:p>
            <a:pPr marL="0" indent="0">
              <a:buNone/>
            </a:pPr>
            <a:endParaRPr lang="es-CL" dirty="0"/>
          </a:p>
          <a:p>
            <a:pPr marL="0" indent="0">
              <a:buNone/>
            </a:pPr>
            <a:endParaRPr lang="es-CL" dirty="0"/>
          </a:p>
          <a:p>
            <a:pPr>
              <a:buFont typeface="Wingdings" panose="05000000000000000000" pitchFamily="2" charset="2"/>
              <a:buChar char="ü"/>
            </a:pPr>
            <a:r>
              <a:rPr lang="es-CL" dirty="0"/>
              <a:t>Según la gravedad puede cambiar el manejo y iniciarse inmediatamente la contención física</a:t>
            </a:r>
          </a:p>
        </p:txBody>
      </p:sp>
      <p:graphicFrame>
        <p:nvGraphicFramePr>
          <p:cNvPr id="4" name="Diagrama 3">
            <a:extLst>
              <a:ext uri="{FF2B5EF4-FFF2-40B4-BE49-F238E27FC236}">
                <a16:creationId xmlns:a16="http://schemas.microsoft.com/office/drawing/2014/main" xmlns="" id="{79C75DA9-F63F-4520-99DB-2877F076AA41}"/>
              </a:ext>
            </a:extLst>
          </p:cNvPr>
          <p:cNvGraphicFramePr/>
          <p:nvPr>
            <p:extLst>
              <p:ext uri="{D42A27DB-BD31-4B8C-83A1-F6EECF244321}">
                <p14:modId xmlns:p14="http://schemas.microsoft.com/office/powerpoint/2010/main" xmlns="" val="1283440146"/>
              </p:ext>
            </p:extLst>
          </p:nvPr>
        </p:nvGraphicFramePr>
        <p:xfrm>
          <a:off x="2078305" y="2192531"/>
          <a:ext cx="8719209" cy="37186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583125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57D1A8F-2531-47CF-8AD8-838FBEF48A31}"/>
              </a:ext>
            </a:extLst>
          </p:cNvPr>
          <p:cNvSpPr>
            <a:spLocks noGrp="1"/>
          </p:cNvSpPr>
          <p:nvPr>
            <p:ph type="title"/>
          </p:nvPr>
        </p:nvSpPr>
        <p:spPr/>
        <p:txBody>
          <a:bodyPr/>
          <a:lstStyle/>
          <a:p>
            <a:r>
              <a:rPr lang="es-CL" dirty="0"/>
              <a:t>Contención Emocional (verbal)</a:t>
            </a:r>
          </a:p>
        </p:txBody>
      </p:sp>
      <p:sp>
        <p:nvSpPr>
          <p:cNvPr id="3" name="Marcador de contenido 2">
            <a:extLst>
              <a:ext uri="{FF2B5EF4-FFF2-40B4-BE49-F238E27FC236}">
                <a16:creationId xmlns:a16="http://schemas.microsoft.com/office/drawing/2014/main" xmlns="" id="{1D555082-D3A6-45A0-A2F8-654CF5D62E8C}"/>
              </a:ext>
            </a:extLst>
          </p:cNvPr>
          <p:cNvSpPr>
            <a:spLocks noGrp="1"/>
          </p:cNvSpPr>
          <p:nvPr>
            <p:ph idx="1"/>
          </p:nvPr>
        </p:nvSpPr>
        <p:spPr/>
        <p:txBody>
          <a:bodyPr/>
          <a:lstStyle/>
          <a:p>
            <a:r>
              <a:rPr lang="es-CL" dirty="0"/>
              <a:t>Actitud </a:t>
            </a:r>
            <a:r>
              <a:rPr lang="es-CL" dirty="0" err="1">
                <a:solidFill>
                  <a:srgbClr val="00B050"/>
                </a:solidFill>
              </a:rPr>
              <a:t>traquilizadora</a:t>
            </a:r>
            <a:r>
              <a:rPr lang="es-CL" dirty="0"/>
              <a:t> encaminada a absorber el temor y ansiedad del paciente</a:t>
            </a:r>
          </a:p>
          <a:p>
            <a:endParaRPr lang="es-CL" dirty="0"/>
          </a:p>
          <a:p>
            <a:r>
              <a:rPr lang="es-CL" dirty="0"/>
              <a:t>Actitud </a:t>
            </a:r>
            <a:r>
              <a:rPr lang="es-CL" dirty="0">
                <a:solidFill>
                  <a:srgbClr val="00B050"/>
                </a:solidFill>
              </a:rPr>
              <a:t>firme y segura</a:t>
            </a:r>
            <a:r>
              <a:rPr lang="es-CL" dirty="0"/>
              <a:t>, que sirve para marcar límites a la conducta del enfermo como para darle una referencia externa de seguridad y de orden</a:t>
            </a:r>
          </a:p>
          <a:p>
            <a:pPr marL="0" indent="0">
              <a:buNone/>
            </a:pPr>
            <a:endParaRPr lang="es-CL" dirty="0"/>
          </a:p>
          <a:p>
            <a:r>
              <a:rPr lang="es-CL" dirty="0"/>
              <a:t>Palabras Clave: </a:t>
            </a:r>
            <a:r>
              <a:rPr lang="es-CL" dirty="0">
                <a:solidFill>
                  <a:srgbClr val="C00000"/>
                </a:solidFill>
              </a:rPr>
              <a:t>ESCUCHAR, ACOGER, PERSUADIR</a:t>
            </a:r>
          </a:p>
          <a:p>
            <a:endParaRPr lang="es-CL" dirty="0"/>
          </a:p>
        </p:txBody>
      </p:sp>
    </p:spTree>
    <p:extLst>
      <p:ext uri="{BB962C8B-B14F-4D97-AF65-F5344CB8AC3E}">
        <p14:creationId xmlns:p14="http://schemas.microsoft.com/office/powerpoint/2010/main" xmlns="" val="664784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EF0C023-702E-4D3C-9F4F-88655B919F1B}"/>
              </a:ext>
            </a:extLst>
          </p:cNvPr>
          <p:cNvSpPr>
            <a:spLocks noGrp="1"/>
          </p:cNvSpPr>
          <p:nvPr>
            <p:ph type="title"/>
          </p:nvPr>
        </p:nvSpPr>
        <p:spPr/>
        <p:txBody>
          <a:bodyPr/>
          <a:lstStyle/>
          <a:p>
            <a:r>
              <a:rPr lang="es-CL" dirty="0"/>
              <a:t>Contención Ambiental</a:t>
            </a:r>
          </a:p>
        </p:txBody>
      </p:sp>
      <p:sp>
        <p:nvSpPr>
          <p:cNvPr id="3" name="Marcador de contenido 2">
            <a:extLst>
              <a:ext uri="{FF2B5EF4-FFF2-40B4-BE49-F238E27FC236}">
                <a16:creationId xmlns:a16="http://schemas.microsoft.com/office/drawing/2014/main" xmlns="" id="{8978237A-5CC7-41EE-A16E-7438EE71B27F}"/>
              </a:ext>
            </a:extLst>
          </p:cNvPr>
          <p:cNvSpPr>
            <a:spLocks noGrp="1"/>
          </p:cNvSpPr>
          <p:nvPr>
            <p:ph idx="1"/>
          </p:nvPr>
        </p:nvSpPr>
        <p:spPr/>
        <p:txBody>
          <a:bodyPr/>
          <a:lstStyle/>
          <a:p>
            <a:r>
              <a:rPr lang="es-CL" dirty="0"/>
              <a:t>Proporcionar un </a:t>
            </a:r>
            <a:r>
              <a:rPr lang="es-CL" dirty="0">
                <a:solidFill>
                  <a:srgbClr val="00B050"/>
                </a:solidFill>
              </a:rPr>
              <a:t>espacio</a:t>
            </a:r>
            <a:r>
              <a:rPr lang="es-CL" dirty="0"/>
              <a:t> adecuado, buena disposición del </a:t>
            </a:r>
            <a:r>
              <a:rPr lang="es-CL" dirty="0">
                <a:solidFill>
                  <a:srgbClr val="00B050"/>
                </a:solidFill>
              </a:rPr>
              <a:t>personal</a:t>
            </a:r>
            <a:r>
              <a:rPr lang="es-CL" dirty="0"/>
              <a:t>, control de los </a:t>
            </a:r>
            <a:r>
              <a:rPr lang="es-CL" dirty="0">
                <a:solidFill>
                  <a:srgbClr val="00B050"/>
                </a:solidFill>
              </a:rPr>
              <a:t>estímulos</a:t>
            </a:r>
            <a:r>
              <a:rPr lang="es-CL" dirty="0"/>
              <a:t> visuales, auditivos y desplazamientos, promoviendo confianzas mutuas, rápida y eficaz actuación del equipo clínico y aminorar el cuadro de agitación.</a:t>
            </a:r>
          </a:p>
          <a:p>
            <a:pPr marL="0" indent="0">
              <a:buNone/>
            </a:pPr>
            <a:endParaRPr lang="es-CL" dirty="0"/>
          </a:p>
          <a:p>
            <a:r>
              <a:rPr lang="es-CL" dirty="0"/>
              <a:t>Palabras claves:  </a:t>
            </a:r>
            <a:r>
              <a:rPr lang="es-CL" dirty="0">
                <a:solidFill>
                  <a:srgbClr val="C00000"/>
                </a:solidFill>
              </a:rPr>
              <a:t>ACOGER, TRANQUILIZAR, RELAJAR, CONTROLAR</a:t>
            </a:r>
          </a:p>
        </p:txBody>
      </p:sp>
    </p:spTree>
    <p:extLst>
      <p:ext uri="{BB962C8B-B14F-4D97-AF65-F5344CB8AC3E}">
        <p14:creationId xmlns:p14="http://schemas.microsoft.com/office/powerpoint/2010/main" xmlns="" val="2916207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E1BD1BB-600D-42BD-BAEB-C98CBA1232EE}"/>
              </a:ext>
            </a:extLst>
          </p:cNvPr>
          <p:cNvSpPr>
            <a:spLocks noGrp="1"/>
          </p:cNvSpPr>
          <p:nvPr>
            <p:ph type="title"/>
          </p:nvPr>
        </p:nvSpPr>
        <p:spPr/>
        <p:txBody>
          <a:bodyPr/>
          <a:lstStyle/>
          <a:p>
            <a:r>
              <a:rPr lang="es-CL" dirty="0"/>
              <a:t>Contención Farmacológica</a:t>
            </a:r>
          </a:p>
        </p:txBody>
      </p:sp>
      <p:sp>
        <p:nvSpPr>
          <p:cNvPr id="3" name="Marcador de contenido 2">
            <a:extLst>
              <a:ext uri="{FF2B5EF4-FFF2-40B4-BE49-F238E27FC236}">
                <a16:creationId xmlns:a16="http://schemas.microsoft.com/office/drawing/2014/main" xmlns="" id="{59AF65DE-98AC-4227-BE7D-059C91346FD4}"/>
              </a:ext>
            </a:extLst>
          </p:cNvPr>
          <p:cNvSpPr>
            <a:spLocks noGrp="1"/>
          </p:cNvSpPr>
          <p:nvPr>
            <p:ph idx="1"/>
          </p:nvPr>
        </p:nvSpPr>
        <p:spPr/>
        <p:txBody>
          <a:bodyPr/>
          <a:lstStyle/>
          <a:p>
            <a:r>
              <a:rPr lang="es-CL" dirty="0">
                <a:solidFill>
                  <a:srgbClr val="00B050"/>
                </a:solidFill>
              </a:rPr>
              <a:t>Procedimiento invasivo </a:t>
            </a:r>
            <a:r>
              <a:rPr lang="es-CL" dirty="0"/>
              <a:t>que consiste en la administración de un fármaco, con el objetivo de aliviar su sintomatología</a:t>
            </a:r>
          </a:p>
          <a:p>
            <a:pPr marL="0" indent="0">
              <a:buNone/>
            </a:pPr>
            <a:endParaRPr lang="es-CL" dirty="0"/>
          </a:p>
          <a:p>
            <a:r>
              <a:rPr lang="es-CL" dirty="0"/>
              <a:t>Debe acompañarse de elementos </a:t>
            </a:r>
            <a:r>
              <a:rPr lang="es-CL" dirty="0">
                <a:solidFill>
                  <a:srgbClr val="00B050"/>
                </a:solidFill>
              </a:rPr>
              <a:t>persuasivos y facilitadores </a:t>
            </a:r>
            <a:r>
              <a:rPr lang="es-CL" dirty="0"/>
              <a:t>para la persona afectada</a:t>
            </a:r>
          </a:p>
          <a:p>
            <a:pPr marL="0" indent="0">
              <a:buNone/>
            </a:pPr>
            <a:endParaRPr lang="es-CL" dirty="0"/>
          </a:p>
          <a:p>
            <a:r>
              <a:rPr lang="es-CL" dirty="0"/>
              <a:t>El objetivo es </a:t>
            </a:r>
            <a:r>
              <a:rPr lang="es-CL" dirty="0">
                <a:solidFill>
                  <a:srgbClr val="00B050"/>
                </a:solidFill>
              </a:rPr>
              <a:t>tranquilizar y no sedar</a:t>
            </a:r>
            <a:r>
              <a:rPr lang="es-CL" dirty="0"/>
              <a:t>, de modo de poder evaluar al paciente en las mejores condiciones posibles (no siempre podrá ser así)</a:t>
            </a:r>
          </a:p>
          <a:p>
            <a:pPr marL="0" indent="0">
              <a:buNone/>
            </a:pPr>
            <a:endParaRPr lang="es-CL" dirty="0"/>
          </a:p>
          <a:p>
            <a:r>
              <a:rPr lang="es-CL" dirty="0"/>
              <a:t>Palabras Clave: </a:t>
            </a:r>
            <a:r>
              <a:rPr lang="es-CL" dirty="0">
                <a:solidFill>
                  <a:srgbClr val="C00000"/>
                </a:solidFill>
              </a:rPr>
              <a:t>INFORMAR, EXPLICAR</a:t>
            </a:r>
          </a:p>
        </p:txBody>
      </p:sp>
    </p:spTree>
    <p:extLst>
      <p:ext uri="{BB962C8B-B14F-4D97-AF65-F5344CB8AC3E}">
        <p14:creationId xmlns:p14="http://schemas.microsoft.com/office/powerpoint/2010/main" xmlns="" val="2385258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A4E5BEC-8475-4CDB-9473-AEE5535ADC36}"/>
              </a:ext>
            </a:extLst>
          </p:cNvPr>
          <p:cNvSpPr>
            <a:spLocks noGrp="1"/>
          </p:cNvSpPr>
          <p:nvPr>
            <p:ph type="title"/>
          </p:nvPr>
        </p:nvSpPr>
        <p:spPr/>
        <p:txBody>
          <a:bodyPr/>
          <a:lstStyle/>
          <a:p>
            <a:r>
              <a:rPr lang="es-CL" dirty="0"/>
              <a:t>Alternativas Farmacológicas</a:t>
            </a:r>
          </a:p>
        </p:txBody>
      </p:sp>
      <p:graphicFrame>
        <p:nvGraphicFramePr>
          <p:cNvPr id="4" name="Marcador de contenido 3">
            <a:extLst>
              <a:ext uri="{FF2B5EF4-FFF2-40B4-BE49-F238E27FC236}">
                <a16:creationId xmlns:a16="http://schemas.microsoft.com/office/drawing/2014/main" xmlns="" id="{C34329BA-2221-4651-B38A-1FE3D29282C0}"/>
              </a:ext>
            </a:extLst>
          </p:cNvPr>
          <p:cNvGraphicFramePr>
            <a:graphicFrameLocks noGrp="1"/>
          </p:cNvGraphicFramePr>
          <p:nvPr>
            <p:ph idx="1"/>
            <p:extLst>
              <p:ext uri="{D42A27DB-BD31-4B8C-83A1-F6EECF244321}">
                <p14:modId xmlns:p14="http://schemas.microsoft.com/office/powerpoint/2010/main" xmlns="" val="3464227288"/>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xmlns="" id="{F93D0632-BBBC-444B-A4D9-BC6282034D2C}"/>
              </a:ext>
            </a:extLst>
          </p:cNvPr>
          <p:cNvSpPr txBox="1"/>
          <p:nvPr/>
        </p:nvSpPr>
        <p:spPr>
          <a:xfrm rot="18355027">
            <a:off x="4377377" y="3648034"/>
            <a:ext cx="5339069" cy="461665"/>
          </a:xfrm>
          <a:prstGeom prst="rect">
            <a:avLst/>
          </a:prstGeom>
          <a:noFill/>
        </p:spPr>
        <p:txBody>
          <a:bodyPr wrap="square" rtlCol="0">
            <a:spAutoFit/>
          </a:bodyPr>
          <a:lstStyle/>
          <a:p>
            <a:r>
              <a:rPr lang="es-CL" sz="2400" dirty="0"/>
              <a:t>Antipsicóticos + Benzodiacepinas</a:t>
            </a:r>
          </a:p>
        </p:txBody>
      </p:sp>
    </p:spTree>
    <p:extLst>
      <p:ext uri="{BB962C8B-B14F-4D97-AF65-F5344CB8AC3E}">
        <p14:creationId xmlns:p14="http://schemas.microsoft.com/office/powerpoint/2010/main" xmlns="" val="9569090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54B808B-C56C-4CCB-8A99-74BEAE9900C1}"/>
              </a:ext>
            </a:extLst>
          </p:cNvPr>
          <p:cNvSpPr>
            <a:spLocks noGrp="1"/>
          </p:cNvSpPr>
          <p:nvPr>
            <p:ph type="title"/>
          </p:nvPr>
        </p:nvSpPr>
        <p:spPr/>
        <p:txBody>
          <a:bodyPr/>
          <a:lstStyle/>
          <a:p>
            <a:r>
              <a:rPr lang="es-CL" dirty="0"/>
              <a:t>Antipsicóticos</a:t>
            </a:r>
          </a:p>
        </p:txBody>
      </p:sp>
      <p:sp>
        <p:nvSpPr>
          <p:cNvPr id="3" name="Marcador de contenido 2">
            <a:extLst>
              <a:ext uri="{FF2B5EF4-FFF2-40B4-BE49-F238E27FC236}">
                <a16:creationId xmlns:a16="http://schemas.microsoft.com/office/drawing/2014/main" xmlns="" id="{8B4C3D71-1062-4CC6-9BA2-EDFA6461745D}"/>
              </a:ext>
            </a:extLst>
          </p:cNvPr>
          <p:cNvSpPr>
            <a:spLocks noGrp="1"/>
          </p:cNvSpPr>
          <p:nvPr>
            <p:ph idx="1"/>
          </p:nvPr>
        </p:nvSpPr>
        <p:spPr>
          <a:xfrm>
            <a:off x="2592925" y="1516135"/>
            <a:ext cx="9492395" cy="4926867"/>
          </a:xfrm>
        </p:spPr>
        <p:txBody>
          <a:bodyPr>
            <a:normAutofit lnSpcReduction="10000"/>
          </a:bodyPr>
          <a:lstStyle/>
          <a:p>
            <a:pPr>
              <a:buFontTx/>
              <a:buChar char="-"/>
            </a:pPr>
            <a:r>
              <a:rPr lang="es-CL" sz="3100" b="1" dirty="0">
                <a:solidFill>
                  <a:srgbClr val="C00000"/>
                </a:solidFill>
              </a:rPr>
              <a:t>Haloperidol</a:t>
            </a:r>
            <a:r>
              <a:rPr lang="es-CL" dirty="0"/>
              <a:t>: más usado, alta potencia y posibilidad de repetir dosis. Menor </a:t>
            </a:r>
            <a:r>
              <a:rPr lang="es-CL" dirty="0" err="1"/>
              <a:t>cardiotoxicidad</a:t>
            </a:r>
            <a:r>
              <a:rPr lang="es-CL" dirty="0"/>
              <a:t> y menor riesgo de hipotensión.</a:t>
            </a:r>
          </a:p>
          <a:p>
            <a:pPr>
              <a:buFontTx/>
              <a:buChar char="-"/>
            </a:pPr>
            <a:r>
              <a:rPr lang="es-CL" sz="2800" dirty="0" err="1">
                <a:solidFill>
                  <a:srgbClr val="C00000"/>
                </a:solidFill>
              </a:rPr>
              <a:t>Clorpromazina</a:t>
            </a:r>
            <a:r>
              <a:rPr lang="es-CL" dirty="0"/>
              <a:t>: más sedante, pero con riesgo de </a:t>
            </a:r>
            <a:r>
              <a:rPr lang="es-CL" dirty="0">
                <a:solidFill>
                  <a:srgbClr val="C00000"/>
                </a:solidFill>
              </a:rPr>
              <a:t>hipotensión</a:t>
            </a:r>
            <a:r>
              <a:rPr lang="es-CL" dirty="0"/>
              <a:t>, aspiración, </a:t>
            </a:r>
            <a:r>
              <a:rPr lang="es-CL" dirty="0">
                <a:solidFill>
                  <a:srgbClr val="C00000"/>
                </a:solidFill>
              </a:rPr>
              <a:t>delirium anticolinérgico</a:t>
            </a:r>
            <a:r>
              <a:rPr lang="es-CL" dirty="0"/>
              <a:t>, alteraciones cardíacas, etc. Su efecto máximo es a las 4-5 horas, por lo que no se debe repetir dosis</a:t>
            </a:r>
          </a:p>
          <a:p>
            <a:pPr>
              <a:buFontTx/>
              <a:buChar char="-"/>
            </a:pPr>
            <a:endParaRPr lang="es-CL" dirty="0"/>
          </a:p>
          <a:p>
            <a:pPr>
              <a:buFontTx/>
              <a:buChar char="-"/>
            </a:pPr>
            <a:r>
              <a:rPr lang="es-CL" dirty="0"/>
              <a:t>A. Psicóticas: </a:t>
            </a:r>
          </a:p>
          <a:p>
            <a:pPr lvl="2">
              <a:buFontTx/>
              <a:buChar char="-"/>
            </a:pPr>
            <a:r>
              <a:rPr lang="es-CL" dirty="0"/>
              <a:t>Haloperidol 5 mg </a:t>
            </a:r>
            <a:r>
              <a:rPr lang="es-CL" dirty="0" err="1"/>
              <a:t>im</a:t>
            </a:r>
            <a:r>
              <a:rPr lang="es-CL" dirty="0"/>
              <a:t>, puede repetirse dosis cada 30-45 min hasta 20 mg/día.</a:t>
            </a:r>
          </a:p>
          <a:p>
            <a:pPr lvl="2">
              <a:buFontTx/>
              <a:buChar char="-"/>
            </a:pPr>
            <a:r>
              <a:rPr lang="es-CL" dirty="0"/>
              <a:t>Olanzapina y </a:t>
            </a:r>
            <a:r>
              <a:rPr lang="es-CL" dirty="0" err="1"/>
              <a:t>ziprasidona</a:t>
            </a:r>
            <a:r>
              <a:rPr lang="es-CL" dirty="0"/>
              <a:t> también están disponibles para su administración intramuscular. </a:t>
            </a:r>
          </a:p>
          <a:p>
            <a:pPr lvl="2">
              <a:buFontTx/>
              <a:buChar char="-"/>
            </a:pPr>
            <a:endParaRPr lang="es-CL" dirty="0"/>
          </a:p>
          <a:p>
            <a:pPr>
              <a:buFontTx/>
              <a:buChar char="-"/>
            </a:pPr>
            <a:r>
              <a:rPr lang="es-CL" dirty="0"/>
              <a:t>A. Orgánicas (delirium): </a:t>
            </a:r>
          </a:p>
          <a:p>
            <a:pPr lvl="2">
              <a:buFontTx/>
              <a:buChar char="-"/>
            </a:pPr>
            <a:r>
              <a:rPr lang="es-CL" dirty="0"/>
              <a:t>Haloperidol (dosis menor) 2,5 a 5 mg </a:t>
            </a:r>
            <a:r>
              <a:rPr lang="es-CL" dirty="0" err="1"/>
              <a:t>im</a:t>
            </a:r>
            <a:r>
              <a:rPr lang="es-CL" dirty="0"/>
              <a:t>, pudiendo repetir a la hora. Dosis de mantención de 5-10 mg/ día</a:t>
            </a:r>
          </a:p>
          <a:p>
            <a:pPr lvl="2">
              <a:buFontTx/>
              <a:buChar char="-"/>
            </a:pPr>
            <a:r>
              <a:rPr lang="es-CL" dirty="0"/>
              <a:t>Demencias preferir </a:t>
            </a:r>
            <a:r>
              <a:rPr lang="es-CL" dirty="0" err="1"/>
              <a:t>risperidona</a:t>
            </a:r>
            <a:r>
              <a:rPr lang="es-CL" dirty="0"/>
              <a:t> en dosis inicial de 0,25-0,5 mg, 2-6 mg/día. En caso de ausencia de respuesta se plantea como opción haloperidol, olanzapina o </a:t>
            </a:r>
            <a:r>
              <a:rPr lang="es-CL" dirty="0" err="1"/>
              <a:t>quetiapina</a:t>
            </a:r>
            <a:endParaRPr lang="es-CL" dirty="0"/>
          </a:p>
        </p:txBody>
      </p:sp>
    </p:spTree>
    <p:extLst>
      <p:ext uri="{BB962C8B-B14F-4D97-AF65-F5344CB8AC3E}">
        <p14:creationId xmlns:p14="http://schemas.microsoft.com/office/powerpoint/2010/main" xmlns="" val="859109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CA9A91AE-A0F8-45D3-B095-B998CBD5E8E2}"/>
              </a:ext>
            </a:extLst>
          </p:cNvPr>
          <p:cNvSpPr>
            <a:spLocks noGrp="1"/>
          </p:cNvSpPr>
          <p:nvPr>
            <p:ph idx="1"/>
          </p:nvPr>
        </p:nvSpPr>
        <p:spPr>
          <a:xfrm>
            <a:off x="2603280" y="1800665"/>
            <a:ext cx="8915400" cy="5165634"/>
          </a:xfrm>
        </p:spPr>
        <p:txBody>
          <a:bodyPr>
            <a:normAutofit/>
          </a:bodyPr>
          <a:lstStyle/>
          <a:p>
            <a:pPr>
              <a:buFontTx/>
              <a:buChar char="-"/>
            </a:pPr>
            <a:r>
              <a:rPr lang="es-CL" dirty="0"/>
              <a:t>Agitaciones secundarias a intoxicaciones por abuso de psicoestimulantes (reacciones extrapiramidales), cocaína (convulsiones) o alucinógenos (delirium anticolinérgico) se tendrá reserva en el uso de neurolépticos y se preferirá el uso de </a:t>
            </a:r>
            <a:r>
              <a:rPr lang="es-CL" dirty="0" err="1"/>
              <a:t>benzodiazepina</a:t>
            </a:r>
            <a:r>
              <a:rPr lang="es-CL" dirty="0"/>
              <a:t> por efecto anticonvulsivante y ausencia de efecto anticolinérgico y extrapiramidal</a:t>
            </a:r>
          </a:p>
          <a:p>
            <a:pPr>
              <a:buFontTx/>
              <a:buChar char="-"/>
            </a:pPr>
            <a:endParaRPr lang="es-CL" dirty="0"/>
          </a:p>
          <a:p>
            <a:pPr>
              <a:buFontTx/>
              <a:buChar char="-"/>
            </a:pPr>
            <a:r>
              <a:rPr lang="es-CL" dirty="0"/>
              <a:t>Evitar el uso de haloperidol el delirium tremens, abstinencia de </a:t>
            </a:r>
            <a:r>
              <a:rPr lang="es-CL" dirty="0" err="1"/>
              <a:t>benzodiazepinas</a:t>
            </a:r>
            <a:r>
              <a:rPr lang="es-CL" dirty="0"/>
              <a:t> u </a:t>
            </a:r>
            <a:r>
              <a:rPr lang="es-CL" dirty="0" err="1"/>
              <a:t>opiaceos</a:t>
            </a:r>
            <a:r>
              <a:rPr lang="es-CL" dirty="0"/>
              <a:t> y agitaciones de origen comicial por bajar el umbral convulsivante, preferir </a:t>
            </a:r>
            <a:r>
              <a:rPr lang="es-CL" dirty="0" err="1"/>
              <a:t>benzodiazepinas</a:t>
            </a:r>
            <a:endParaRPr lang="es-CL" dirty="0"/>
          </a:p>
          <a:p>
            <a:pPr>
              <a:buFontTx/>
              <a:buChar char="-"/>
            </a:pPr>
            <a:endParaRPr lang="es-CL" dirty="0"/>
          </a:p>
          <a:p>
            <a:pPr>
              <a:buFontTx/>
              <a:buChar char="-"/>
            </a:pPr>
            <a:endParaRPr lang="es-CL" dirty="0"/>
          </a:p>
          <a:p>
            <a:endParaRPr lang="es-CL" dirty="0"/>
          </a:p>
        </p:txBody>
      </p:sp>
    </p:spTree>
    <p:extLst>
      <p:ext uri="{BB962C8B-B14F-4D97-AF65-F5344CB8AC3E}">
        <p14:creationId xmlns:p14="http://schemas.microsoft.com/office/powerpoint/2010/main" xmlns="" val="701694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3C8D3BB-D240-4B49-AC6D-173C1040B8DF}"/>
              </a:ext>
            </a:extLst>
          </p:cNvPr>
          <p:cNvSpPr>
            <a:spLocks noGrp="1"/>
          </p:cNvSpPr>
          <p:nvPr>
            <p:ph type="title"/>
          </p:nvPr>
        </p:nvSpPr>
        <p:spPr/>
        <p:txBody>
          <a:bodyPr/>
          <a:lstStyle/>
          <a:p>
            <a:r>
              <a:rPr lang="es-CL" dirty="0" err="1"/>
              <a:t>Benzodiazepinas</a:t>
            </a:r>
            <a:endParaRPr lang="es-CL" dirty="0"/>
          </a:p>
        </p:txBody>
      </p:sp>
      <p:sp>
        <p:nvSpPr>
          <p:cNvPr id="3" name="Marcador de contenido 2">
            <a:extLst>
              <a:ext uri="{FF2B5EF4-FFF2-40B4-BE49-F238E27FC236}">
                <a16:creationId xmlns:a16="http://schemas.microsoft.com/office/drawing/2014/main" xmlns="" id="{615CE095-1739-476A-9F1F-A99C479C6585}"/>
              </a:ext>
            </a:extLst>
          </p:cNvPr>
          <p:cNvSpPr>
            <a:spLocks noGrp="1"/>
          </p:cNvSpPr>
          <p:nvPr>
            <p:ph idx="1"/>
          </p:nvPr>
        </p:nvSpPr>
        <p:spPr/>
        <p:txBody>
          <a:bodyPr/>
          <a:lstStyle/>
          <a:p>
            <a:pPr>
              <a:buFontTx/>
              <a:buChar char="-"/>
            </a:pPr>
            <a:r>
              <a:rPr lang="es-CL" dirty="0"/>
              <a:t>De elección en </a:t>
            </a:r>
            <a:r>
              <a:rPr lang="es-CL" dirty="0">
                <a:solidFill>
                  <a:srgbClr val="C00000"/>
                </a:solidFill>
              </a:rPr>
              <a:t>agitación psiquiátrica no psicótica </a:t>
            </a:r>
            <a:r>
              <a:rPr lang="es-CL" dirty="0"/>
              <a:t>y donde predominan las manifestaciones </a:t>
            </a:r>
            <a:r>
              <a:rPr lang="es-CL" dirty="0">
                <a:solidFill>
                  <a:srgbClr val="C00000"/>
                </a:solidFill>
              </a:rPr>
              <a:t>ansiosas</a:t>
            </a:r>
            <a:r>
              <a:rPr lang="es-CL" dirty="0"/>
              <a:t> de miedo, pánico, etc. </a:t>
            </a:r>
          </a:p>
          <a:p>
            <a:pPr marL="0" indent="0">
              <a:buNone/>
            </a:pPr>
            <a:endParaRPr lang="es-CL" dirty="0"/>
          </a:p>
          <a:p>
            <a:pPr>
              <a:buFontTx/>
              <a:buChar char="-"/>
            </a:pPr>
            <a:r>
              <a:rPr lang="es-CL" dirty="0" err="1"/>
              <a:t>Via</a:t>
            </a:r>
            <a:r>
              <a:rPr lang="es-CL" dirty="0"/>
              <a:t> oral: diazepam 5-20 mg o Lorazepam 2-6 mg</a:t>
            </a:r>
          </a:p>
          <a:p>
            <a:pPr>
              <a:buFontTx/>
              <a:buChar char="-"/>
            </a:pPr>
            <a:endParaRPr lang="es-CL" dirty="0"/>
          </a:p>
          <a:p>
            <a:pPr>
              <a:buFontTx/>
              <a:buChar char="-"/>
            </a:pPr>
            <a:r>
              <a:rPr lang="es-CL" dirty="0"/>
              <a:t>Vía parenteral: </a:t>
            </a:r>
          </a:p>
          <a:p>
            <a:pPr lvl="1">
              <a:buFontTx/>
              <a:buChar char="-"/>
            </a:pPr>
            <a:r>
              <a:rPr lang="es-CL" sz="1800" dirty="0"/>
              <a:t>Lorazepam 2-4 mg </a:t>
            </a:r>
            <a:r>
              <a:rPr lang="es-CL" sz="1800" dirty="0" err="1"/>
              <a:t>im</a:t>
            </a:r>
            <a:r>
              <a:rPr lang="es-CL" sz="1800" dirty="0"/>
              <a:t>. </a:t>
            </a:r>
          </a:p>
          <a:p>
            <a:pPr lvl="1">
              <a:buFontTx/>
              <a:buChar char="-"/>
            </a:pPr>
            <a:r>
              <a:rPr lang="es-CL" sz="1800" dirty="0"/>
              <a:t>Diazepam no tiene buena absorción </a:t>
            </a:r>
            <a:r>
              <a:rPr lang="es-CL" sz="1800" dirty="0" err="1"/>
              <a:t>im</a:t>
            </a:r>
            <a:r>
              <a:rPr lang="es-CL" sz="1800" dirty="0"/>
              <a:t>, por tanto, al administrarlo </a:t>
            </a:r>
            <a:r>
              <a:rPr lang="es-CL" sz="1800" dirty="0" err="1"/>
              <a:t>ev</a:t>
            </a:r>
            <a:r>
              <a:rPr lang="es-CL" sz="1800" dirty="0"/>
              <a:t> se corren riesgos respiratorios</a:t>
            </a:r>
            <a:r>
              <a:rPr lang="es-CL" dirty="0"/>
              <a:t>.</a:t>
            </a:r>
          </a:p>
        </p:txBody>
      </p:sp>
    </p:spTree>
    <p:extLst>
      <p:ext uri="{BB962C8B-B14F-4D97-AF65-F5344CB8AC3E}">
        <p14:creationId xmlns:p14="http://schemas.microsoft.com/office/powerpoint/2010/main" xmlns="" val="1606280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E62F2AF-8F6C-4928-A9F8-A8BB7E14920C}"/>
              </a:ext>
            </a:extLst>
          </p:cNvPr>
          <p:cNvSpPr>
            <a:spLocks noGrp="1"/>
          </p:cNvSpPr>
          <p:nvPr>
            <p:ph type="title"/>
          </p:nvPr>
        </p:nvSpPr>
        <p:spPr/>
        <p:txBody>
          <a:bodyPr/>
          <a:lstStyle/>
          <a:p>
            <a:r>
              <a:rPr lang="es-CL" dirty="0"/>
              <a:t>Introducción</a:t>
            </a:r>
          </a:p>
        </p:txBody>
      </p:sp>
      <p:sp>
        <p:nvSpPr>
          <p:cNvPr id="3" name="Marcador de contenido 2">
            <a:extLst>
              <a:ext uri="{FF2B5EF4-FFF2-40B4-BE49-F238E27FC236}">
                <a16:creationId xmlns:a16="http://schemas.microsoft.com/office/drawing/2014/main" xmlns="" id="{655AACEA-B932-4B1F-BE35-8FA84A2080AD}"/>
              </a:ext>
            </a:extLst>
          </p:cNvPr>
          <p:cNvSpPr>
            <a:spLocks noGrp="1"/>
          </p:cNvSpPr>
          <p:nvPr>
            <p:ph idx="1"/>
          </p:nvPr>
        </p:nvSpPr>
        <p:spPr/>
        <p:txBody>
          <a:bodyPr/>
          <a:lstStyle/>
          <a:p>
            <a:r>
              <a:rPr lang="es-CL" dirty="0"/>
              <a:t>La agitación psicomotora es la </a:t>
            </a:r>
            <a:r>
              <a:rPr lang="es-CL" dirty="0">
                <a:solidFill>
                  <a:schemeClr val="accent1"/>
                </a:solidFill>
              </a:rPr>
              <a:t>urgencia psiquiátrica clásica</a:t>
            </a:r>
          </a:p>
          <a:p>
            <a:pPr marL="0" indent="0">
              <a:buNone/>
            </a:pPr>
            <a:endParaRPr lang="es-CL" dirty="0"/>
          </a:p>
          <a:p>
            <a:r>
              <a:rPr lang="es-CL" dirty="0"/>
              <a:t>Puede presentarse en diversos escenarios, ya sea </a:t>
            </a:r>
            <a:r>
              <a:rPr lang="es-CL" dirty="0">
                <a:solidFill>
                  <a:schemeClr val="accent1"/>
                </a:solidFill>
              </a:rPr>
              <a:t>fuera o dentro de los recintos de salud</a:t>
            </a:r>
          </a:p>
          <a:p>
            <a:pPr marL="0" indent="0">
              <a:buNone/>
            </a:pPr>
            <a:endParaRPr lang="es-CL" dirty="0"/>
          </a:p>
          <a:p>
            <a:r>
              <a:rPr lang="es-CL" dirty="0"/>
              <a:t>La mayoría de las veces deben ser </a:t>
            </a:r>
            <a:r>
              <a:rPr lang="es-CL" dirty="0">
                <a:solidFill>
                  <a:schemeClr val="accent1"/>
                </a:solidFill>
              </a:rPr>
              <a:t>resueltas por médicos no psiquiatras</a:t>
            </a:r>
            <a:r>
              <a:rPr lang="es-CL" dirty="0"/>
              <a:t>, de ahí la relevancia de su correcto diagnóstico y tratamiento</a:t>
            </a:r>
          </a:p>
        </p:txBody>
      </p:sp>
    </p:spTree>
    <p:extLst>
      <p:ext uri="{BB962C8B-B14F-4D97-AF65-F5344CB8AC3E}">
        <p14:creationId xmlns:p14="http://schemas.microsoft.com/office/powerpoint/2010/main" xmlns="" val="2933358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xmlns="" id="{59401391-36AE-4568-872B-97EFC4A4C593}"/>
              </a:ext>
            </a:extLst>
          </p:cNvPr>
          <p:cNvSpPr txBox="1"/>
          <p:nvPr/>
        </p:nvSpPr>
        <p:spPr>
          <a:xfrm>
            <a:off x="3038622" y="6068208"/>
            <a:ext cx="8876714" cy="307777"/>
          </a:xfrm>
          <a:prstGeom prst="rect">
            <a:avLst/>
          </a:prstGeom>
          <a:noFill/>
        </p:spPr>
        <p:txBody>
          <a:bodyPr wrap="square" rtlCol="0">
            <a:spAutoFit/>
          </a:bodyPr>
          <a:lstStyle/>
          <a:p>
            <a:r>
              <a:rPr lang="es-CL" sz="1400" i="1" dirty="0"/>
              <a:t>Introducción a la psicopatología y la Psiquiatría, J. Vallejo </a:t>
            </a:r>
            <a:r>
              <a:rPr lang="es-CL" sz="1400" i="1" dirty="0" err="1"/>
              <a:t>Ruiloba</a:t>
            </a:r>
            <a:r>
              <a:rPr lang="es-CL" sz="1400" i="1" dirty="0"/>
              <a:t>. 8° Edición, 2015</a:t>
            </a:r>
          </a:p>
        </p:txBody>
      </p:sp>
      <p:graphicFrame>
        <p:nvGraphicFramePr>
          <p:cNvPr id="2" name="Tabla 1">
            <a:extLst>
              <a:ext uri="{FF2B5EF4-FFF2-40B4-BE49-F238E27FC236}">
                <a16:creationId xmlns:a16="http://schemas.microsoft.com/office/drawing/2014/main" xmlns="" id="{A290D954-8EDB-42E1-A70C-E43A8618930A}"/>
              </a:ext>
            </a:extLst>
          </p:cNvPr>
          <p:cNvGraphicFramePr>
            <a:graphicFrameLocks noGrp="1"/>
          </p:cNvGraphicFramePr>
          <p:nvPr>
            <p:extLst>
              <p:ext uri="{D42A27DB-BD31-4B8C-83A1-F6EECF244321}">
                <p14:modId xmlns:p14="http://schemas.microsoft.com/office/powerpoint/2010/main" xmlns="" val="706543331"/>
              </p:ext>
            </p:extLst>
          </p:nvPr>
        </p:nvGraphicFramePr>
        <p:xfrm>
          <a:off x="2653323" y="2051124"/>
          <a:ext cx="8128000" cy="38709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xmlns="" val="3702533481"/>
                    </a:ext>
                  </a:extLst>
                </a:gridCol>
                <a:gridCol w="4064000">
                  <a:extLst>
                    <a:ext uri="{9D8B030D-6E8A-4147-A177-3AD203B41FA5}">
                      <a16:colId xmlns:a16="http://schemas.microsoft.com/office/drawing/2014/main" xmlns="" val="1499214015"/>
                    </a:ext>
                  </a:extLst>
                </a:gridCol>
              </a:tblGrid>
              <a:tr h="0">
                <a:tc>
                  <a:txBody>
                    <a:bodyPr/>
                    <a:lstStyle/>
                    <a:p>
                      <a:r>
                        <a:rPr lang="es-CL" dirty="0"/>
                        <a:t>Comorbilidad Médica</a:t>
                      </a:r>
                    </a:p>
                  </a:txBody>
                  <a:tcPr/>
                </a:tc>
                <a:tc>
                  <a:txBody>
                    <a:bodyPr/>
                    <a:lstStyle/>
                    <a:p>
                      <a:r>
                        <a:rPr lang="es-CL" dirty="0"/>
                        <a:t>Fármaco</a:t>
                      </a:r>
                    </a:p>
                  </a:txBody>
                  <a:tcPr/>
                </a:tc>
                <a:extLst>
                  <a:ext uri="{0D108BD9-81ED-4DB2-BD59-A6C34878D82A}">
                    <a16:rowId xmlns:a16="http://schemas.microsoft.com/office/drawing/2014/main" xmlns="" val="836167118"/>
                  </a:ext>
                </a:extLst>
              </a:tr>
              <a:tr h="370840">
                <a:tc>
                  <a:txBody>
                    <a:bodyPr/>
                    <a:lstStyle/>
                    <a:p>
                      <a:r>
                        <a:rPr lang="es-CL" dirty="0"/>
                        <a:t>Alteración del ritmo cardíaco</a:t>
                      </a:r>
                    </a:p>
                  </a:txBody>
                  <a:tcPr/>
                </a:tc>
                <a:tc>
                  <a:txBody>
                    <a:bodyPr/>
                    <a:lstStyle/>
                    <a:p>
                      <a:r>
                        <a:rPr lang="es-CL" dirty="0" err="1"/>
                        <a:t>Benzodiazepina</a:t>
                      </a:r>
                      <a:endParaRPr lang="es-CL" dirty="0"/>
                    </a:p>
                  </a:txBody>
                  <a:tcPr/>
                </a:tc>
                <a:extLst>
                  <a:ext uri="{0D108BD9-81ED-4DB2-BD59-A6C34878D82A}">
                    <a16:rowId xmlns:a16="http://schemas.microsoft.com/office/drawing/2014/main" xmlns="" val="527270022"/>
                  </a:ext>
                </a:extLst>
              </a:tr>
              <a:tr h="370840">
                <a:tc>
                  <a:txBody>
                    <a:bodyPr/>
                    <a:lstStyle/>
                    <a:p>
                      <a:r>
                        <a:rPr lang="es-CL" dirty="0"/>
                        <a:t>Delirium y/o demencia</a:t>
                      </a:r>
                    </a:p>
                  </a:txBody>
                  <a:tcPr/>
                </a:tc>
                <a:tc>
                  <a:txBody>
                    <a:bodyPr/>
                    <a:lstStyle/>
                    <a:p>
                      <a:r>
                        <a:rPr lang="es-CL" dirty="0"/>
                        <a:t>Haloperidol, </a:t>
                      </a:r>
                      <a:r>
                        <a:rPr lang="es-CL" dirty="0" err="1"/>
                        <a:t>risperidona</a:t>
                      </a:r>
                      <a:endParaRPr lang="es-CL" dirty="0"/>
                    </a:p>
                  </a:txBody>
                  <a:tcPr/>
                </a:tc>
                <a:extLst>
                  <a:ext uri="{0D108BD9-81ED-4DB2-BD59-A6C34878D82A}">
                    <a16:rowId xmlns:a16="http://schemas.microsoft.com/office/drawing/2014/main" xmlns="" val="2511007588"/>
                  </a:ext>
                </a:extLst>
              </a:tr>
              <a:tr h="370840">
                <a:tc>
                  <a:txBody>
                    <a:bodyPr/>
                    <a:lstStyle/>
                    <a:p>
                      <a:r>
                        <a:rPr lang="es-CL" dirty="0"/>
                        <a:t>Diabetes</a:t>
                      </a:r>
                    </a:p>
                  </a:txBody>
                  <a:tcPr/>
                </a:tc>
                <a:tc>
                  <a:txBody>
                    <a:bodyPr/>
                    <a:lstStyle/>
                    <a:p>
                      <a:r>
                        <a:rPr lang="es-CL" dirty="0"/>
                        <a:t>Haloperidol, </a:t>
                      </a:r>
                      <a:r>
                        <a:rPr lang="es-CL" dirty="0" err="1"/>
                        <a:t>ziprasidona</a:t>
                      </a:r>
                      <a:r>
                        <a:rPr lang="es-CL" dirty="0"/>
                        <a:t>, </a:t>
                      </a:r>
                      <a:r>
                        <a:rPr lang="es-CL" dirty="0" err="1"/>
                        <a:t>aripiprazol</a:t>
                      </a:r>
                      <a:endParaRPr lang="es-CL" dirty="0"/>
                    </a:p>
                  </a:txBody>
                  <a:tcPr/>
                </a:tc>
                <a:extLst>
                  <a:ext uri="{0D108BD9-81ED-4DB2-BD59-A6C34878D82A}">
                    <a16:rowId xmlns:a16="http://schemas.microsoft.com/office/drawing/2014/main" xmlns="" val="3552413616"/>
                  </a:ext>
                </a:extLst>
              </a:tr>
              <a:tr h="370840">
                <a:tc>
                  <a:txBody>
                    <a:bodyPr/>
                    <a:lstStyle/>
                    <a:p>
                      <a:r>
                        <a:rPr lang="es-CL" dirty="0"/>
                        <a:t>Ancianos</a:t>
                      </a:r>
                    </a:p>
                  </a:txBody>
                  <a:tcPr/>
                </a:tc>
                <a:tc>
                  <a:txBody>
                    <a:bodyPr/>
                    <a:lstStyle/>
                    <a:p>
                      <a:r>
                        <a:rPr lang="es-CL" dirty="0"/>
                        <a:t>*Haloperidol, </a:t>
                      </a:r>
                      <a:r>
                        <a:rPr lang="es-CL" dirty="0" err="1"/>
                        <a:t>risperidona</a:t>
                      </a:r>
                      <a:r>
                        <a:rPr lang="es-CL" dirty="0"/>
                        <a:t>, olanzapina</a:t>
                      </a:r>
                    </a:p>
                  </a:txBody>
                  <a:tcPr/>
                </a:tc>
                <a:extLst>
                  <a:ext uri="{0D108BD9-81ED-4DB2-BD59-A6C34878D82A}">
                    <a16:rowId xmlns:a16="http://schemas.microsoft.com/office/drawing/2014/main" xmlns="" val="1461284094"/>
                  </a:ext>
                </a:extLst>
              </a:tr>
              <a:tr h="370840">
                <a:tc>
                  <a:txBody>
                    <a:bodyPr/>
                    <a:lstStyle/>
                    <a:p>
                      <a:r>
                        <a:rPr lang="es-CL" dirty="0"/>
                        <a:t>Niños</a:t>
                      </a:r>
                    </a:p>
                  </a:txBody>
                  <a:tcPr/>
                </a:tc>
                <a:tc>
                  <a:txBody>
                    <a:bodyPr/>
                    <a:lstStyle/>
                    <a:p>
                      <a:r>
                        <a:rPr lang="es-CL" dirty="0"/>
                        <a:t>*</a:t>
                      </a:r>
                      <a:r>
                        <a:rPr lang="es-CL" dirty="0" err="1"/>
                        <a:t>Risperidona</a:t>
                      </a:r>
                      <a:r>
                        <a:rPr lang="es-CL" dirty="0"/>
                        <a:t>, Lorazepam</a:t>
                      </a:r>
                    </a:p>
                  </a:txBody>
                  <a:tcPr/>
                </a:tc>
                <a:extLst>
                  <a:ext uri="{0D108BD9-81ED-4DB2-BD59-A6C34878D82A}">
                    <a16:rowId xmlns:a16="http://schemas.microsoft.com/office/drawing/2014/main" xmlns="" val="2574657818"/>
                  </a:ext>
                </a:extLst>
              </a:tr>
              <a:tr h="370840">
                <a:tc>
                  <a:txBody>
                    <a:bodyPr/>
                    <a:lstStyle/>
                    <a:p>
                      <a:r>
                        <a:rPr lang="es-CL" dirty="0"/>
                        <a:t>Retraso mental</a:t>
                      </a:r>
                    </a:p>
                  </a:txBody>
                  <a:tcPr/>
                </a:tc>
                <a:tc>
                  <a:txBody>
                    <a:bodyPr/>
                    <a:lstStyle/>
                    <a:p>
                      <a:r>
                        <a:rPr lang="es-CL" dirty="0" err="1"/>
                        <a:t>Risperidona</a:t>
                      </a:r>
                      <a:r>
                        <a:rPr lang="es-CL" dirty="0"/>
                        <a:t> </a:t>
                      </a:r>
                    </a:p>
                  </a:txBody>
                  <a:tcPr/>
                </a:tc>
                <a:extLst>
                  <a:ext uri="{0D108BD9-81ED-4DB2-BD59-A6C34878D82A}">
                    <a16:rowId xmlns:a16="http://schemas.microsoft.com/office/drawing/2014/main" xmlns="" val="1013193394"/>
                  </a:ext>
                </a:extLst>
              </a:tr>
              <a:tr h="370840">
                <a:tc>
                  <a:txBody>
                    <a:bodyPr/>
                    <a:lstStyle/>
                    <a:p>
                      <a:r>
                        <a:rPr lang="es-CL" dirty="0"/>
                        <a:t>Embarazo </a:t>
                      </a:r>
                    </a:p>
                  </a:txBody>
                  <a:tcPr/>
                </a:tc>
                <a:tc>
                  <a:txBody>
                    <a:bodyPr/>
                    <a:lstStyle/>
                    <a:p>
                      <a:r>
                        <a:rPr lang="es-CL" dirty="0"/>
                        <a:t>*Haloperidol </a:t>
                      </a:r>
                    </a:p>
                  </a:txBody>
                  <a:tcPr/>
                </a:tc>
                <a:extLst>
                  <a:ext uri="{0D108BD9-81ED-4DB2-BD59-A6C34878D82A}">
                    <a16:rowId xmlns:a16="http://schemas.microsoft.com/office/drawing/2014/main" xmlns="" val="602923755"/>
                  </a:ext>
                </a:extLst>
              </a:tr>
              <a:tr h="370840">
                <a:tc>
                  <a:txBody>
                    <a:bodyPr/>
                    <a:lstStyle/>
                    <a:p>
                      <a:endParaRPr lang="es-CL"/>
                    </a:p>
                  </a:txBody>
                  <a:tcPr/>
                </a:tc>
                <a:tc>
                  <a:txBody>
                    <a:bodyPr/>
                    <a:lstStyle/>
                    <a:p>
                      <a:endParaRPr lang="es-CL" dirty="0"/>
                    </a:p>
                  </a:txBody>
                  <a:tcPr/>
                </a:tc>
                <a:extLst>
                  <a:ext uri="{0D108BD9-81ED-4DB2-BD59-A6C34878D82A}">
                    <a16:rowId xmlns:a16="http://schemas.microsoft.com/office/drawing/2014/main" xmlns="" val="1780178115"/>
                  </a:ext>
                </a:extLst>
              </a:tr>
            </a:tbl>
          </a:graphicData>
        </a:graphic>
      </p:graphicFrame>
      <p:sp>
        <p:nvSpPr>
          <p:cNvPr id="5" name="Título 4">
            <a:extLst>
              <a:ext uri="{FF2B5EF4-FFF2-40B4-BE49-F238E27FC236}">
                <a16:creationId xmlns:a16="http://schemas.microsoft.com/office/drawing/2014/main" xmlns="" id="{D2CD4020-72FA-4672-9106-AF933EF001D0}"/>
              </a:ext>
            </a:extLst>
          </p:cNvPr>
          <p:cNvSpPr>
            <a:spLocks noGrp="1"/>
          </p:cNvSpPr>
          <p:nvPr>
            <p:ph type="title"/>
          </p:nvPr>
        </p:nvSpPr>
        <p:spPr/>
        <p:txBody>
          <a:bodyPr/>
          <a:lstStyle/>
          <a:p>
            <a:r>
              <a:rPr lang="es-CL" dirty="0"/>
              <a:t>Elección de Fármaco en Situaciones Especiales</a:t>
            </a:r>
          </a:p>
        </p:txBody>
      </p:sp>
    </p:spTree>
    <p:extLst>
      <p:ext uri="{BB962C8B-B14F-4D97-AF65-F5344CB8AC3E}">
        <p14:creationId xmlns:p14="http://schemas.microsoft.com/office/powerpoint/2010/main" xmlns="" val="2376877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CE6D6F3-49DF-4503-B783-B6598EED426F}"/>
              </a:ext>
            </a:extLst>
          </p:cNvPr>
          <p:cNvSpPr>
            <a:spLocks noGrp="1"/>
          </p:cNvSpPr>
          <p:nvPr>
            <p:ph type="title"/>
          </p:nvPr>
        </p:nvSpPr>
        <p:spPr/>
        <p:txBody>
          <a:bodyPr/>
          <a:lstStyle/>
          <a:p>
            <a:r>
              <a:rPr lang="es-CL" dirty="0"/>
              <a:t>Contención Física (mecánica)</a:t>
            </a:r>
          </a:p>
        </p:txBody>
      </p:sp>
      <p:sp>
        <p:nvSpPr>
          <p:cNvPr id="3" name="Marcador de contenido 2">
            <a:extLst>
              <a:ext uri="{FF2B5EF4-FFF2-40B4-BE49-F238E27FC236}">
                <a16:creationId xmlns:a16="http://schemas.microsoft.com/office/drawing/2014/main" xmlns="" id="{B3B80594-075C-4029-9441-41E5BE42B598}"/>
              </a:ext>
            </a:extLst>
          </p:cNvPr>
          <p:cNvSpPr>
            <a:spLocks noGrp="1"/>
          </p:cNvSpPr>
          <p:nvPr>
            <p:ph idx="1"/>
          </p:nvPr>
        </p:nvSpPr>
        <p:spPr/>
        <p:txBody>
          <a:bodyPr/>
          <a:lstStyle/>
          <a:p>
            <a:r>
              <a:rPr lang="es-CL" dirty="0"/>
              <a:t>Último recurso</a:t>
            </a:r>
          </a:p>
          <a:p>
            <a:pPr marL="0" indent="0">
              <a:buNone/>
            </a:pPr>
            <a:endParaRPr lang="es-CL" dirty="0"/>
          </a:p>
          <a:p>
            <a:r>
              <a:rPr lang="es-CL" dirty="0"/>
              <a:t>Finalidad: </a:t>
            </a:r>
            <a:r>
              <a:rPr lang="es-CL" dirty="0">
                <a:solidFill>
                  <a:srgbClr val="00B050"/>
                </a:solidFill>
              </a:rPr>
              <a:t>evitar la auto y </a:t>
            </a:r>
            <a:r>
              <a:rPr lang="es-CL" dirty="0" err="1">
                <a:solidFill>
                  <a:srgbClr val="00B050"/>
                </a:solidFill>
              </a:rPr>
              <a:t>heteroagresión</a:t>
            </a:r>
            <a:endParaRPr lang="es-CL" dirty="0">
              <a:solidFill>
                <a:srgbClr val="00B050"/>
              </a:solidFill>
            </a:endParaRPr>
          </a:p>
          <a:p>
            <a:pPr marL="0" indent="0">
              <a:buNone/>
            </a:pPr>
            <a:endParaRPr lang="es-CL" dirty="0"/>
          </a:p>
          <a:p>
            <a:r>
              <a:rPr lang="es-CL" dirty="0">
                <a:solidFill>
                  <a:srgbClr val="00B050"/>
                </a:solidFill>
              </a:rPr>
              <a:t>Limitación y/o privación de la posibilidad de movimiento y/o desplazamiento</a:t>
            </a:r>
            <a:r>
              <a:rPr lang="es-CL" dirty="0"/>
              <a:t> físico con </a:t>
            </a:r>
            <a:r>
              <a:rPr lang="es-CL" dirty="0">
                <a:solidFill>
                  <a:srgbClr val="00B050"/>
                </a:solidFill>
              </a:rPr>
              <a:t>técnicas especiales </a:t>
            </a:r>
            <a:r>
              <a:rPr lang="es-CL" dirty="0"/>
              <a:t>o con </a:t>
            </a:r>
            <a:r>
              <a:rPr lang="es-CL" dirty="0">
                <a:solidFill>
                  <a:srgbClr val="00B050"/>
                </a:solidFill>
              </a:rPr>
              <a:t>elementos mecánicos</a:t>
            </a:r>
          </a:p>
          <a:p>
            <a:pPr marL="0" indent="0">
              <a:buNone/>
            </a:pPr>
            <a:endParaRPr lang="es-CL" dirty="0"/>
          </a:p>
          <a:p>
            <a:r>
              <a:rPr lang="es-CL" dirty="0"/>
              <a:t>Palabras clave: </a:t>
            </a:r>
            <a:r>
              <a:rPr lang="es-CL" dirty="0">
                <a:solidFill>
                  <a:srgbClr val="C00000"/>
                </a:solidFill>
              </a:rPr>
              <a:t>PROTEGER, EVITAR</a:t>
            </a:r>
          </a:p>
        </p:txBody>
      </p:sp>
    </p:spTree>
    <p:extLst>
      <p:ext uri="{BB962C8B-B14F-4D97-AF65-F5344CB8AC3E}">
        <p14:creationId xmlns:p14="http://schemas.microsoft.com/office/powerpoint/2010/main" xmlns="" val="664222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5A23FAE-5C16-4B63-BCC9-FD0E421A33CE}"/>
              </a:ext>
            </a:extLst>
          </p:cNvPr>
          <p:cNvSpPr>
            <a:spLocks noGrp="1"/>
          </p:cNvSpPr>
          <p:nvPr>
            <p:ph type="title"/>
          </p:nvPr>
        </p:nvSpPr>
        <p:spPr/>
        <p:txBody>
          <a:bodyPr/>
          <a:lstStyle/>
          <a:p>
            <a:r>
              <a:rPr lang="es-CL" dirty="0"/>
              <a:t>Contención física: Requerimientos</a:t>
            </a:r>
          </a:p>
        </p:txBody>
      </p:sp>
      <p:sp>
        <p:nvSpPr>
          <p:cNvPr id="3" name="Marcador de contenido 2">
            <a:extLst>
              <a:ext uri="{FF2B5EF4-FFF2-40B4-BE49-F238E27FC236}">
                <a16:creationId xmlns:a16="http://schemas.microsoft.com/office/drawing/2014/main" xmlns="" id="{4CA149ED-0D6E-4214-A4E3-779D4E70FA4E}"/>
              </a:ext>
            </a:extLst>
          </p:cNvPr>
          <p:cNvSpPr>
            <a:spLocks noGrp="1"/>
          </p:cNvSpPr>
          <p:nvPr>
            <p:ph idx="1"/>
          </p:nvPr>
        </p:nvSpPr>
        <p:spPr/>
        <p:txBody>
          <a:bodyPr>
            <a:normAutofit/>
          </a:bodyPr>
          <a:lstStyle/>
          <a:p>
            <a:r>
              <a:rPr lang="es-CL" dirty="0"/>
              <a:t>Equipo: </a:t>
            </a:r>
          </a:p>
          <a:p>
            <a:pPr lvl="1"/>
            <a:r>
              <a:rPr lang="es-CL" dirty="0"/>
              <a:t>Médico que indique la contención física</a:t>
            </a:r>
          </a:p>
          <a:p>
            <a:pPr lvl="1"/>
            <a:r>
              <a:rPr lang="es-CL" dirty="0"/>
              <a:t>Enfermero que dirija la ejecución y administre medicación (si está indicada)</a:t>
            </a:r>
          </a:p>
          <a:p>
            <a:pPr lvl="1"/>
            <a:r>
              <a:rPr lang="es-CL" dirty="0"/>
              <a:t>Tres funcionarios como mínimo, con un ideal de 4</a:t>
            </a:r>
          </a:p>
          <a:p>
            <a:pPr marL="457200" lvl="1" indent="0">
              <a:buNone/>
            </a:pPr>
            <a:endParaRPr lang="es-CL" dirty="0"/>
          </a:p>
          <a:p>
            <a:r>
              <a:rPr lang="es-CL" dirty="0"/>
              <a:t>Ambiente: </a:t>
            </a:r>
          </a:p>
          <a:p>
            <a:pPr lvl="1"/>
            <a:r>
              <a:rPr lang="es-CL" dirty="0"/>
              <a:t>Espacios amplios e iluminados</a:t>
            </a:r>
          </a:p>
          <a:p>
            <a:pPr lvl="1"/>
            <a:r>
              <a:rPr lang="es-CL" dirty="0"/>
              <a:t>Baja concentración de usuarios por habitaciones, que permitan la interacción personalizada</a:t>
            </a:r>
          </a:p>
        </p:txBody>
      </p:sp>
    </p:spTree>
    <p:extLst>
      <p:ext uri="{BB962C8B-B14F-4D97-AF65-F5344CB8AC3E}">
        <p14:creationId xmlns:p14="http://schemas.microsoft.com/office/powerpoint/2010/main" xmlns="" val="15823297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C17EC69-EE4C-41D1-BA31-7FB275C02A7F}"/>
              </a:ext>
            </a:extLst>
          </p:cNvPr>
          <p:cNvSpPr>
            <a:spLocks noGrp="1"/>
          </p:cNvSpPr>
          <p:nvPr>
            <p:ph type="title"/>
          </p:nvPr>
        </p:nvSpPr>
        <p:spPr/>
        <p:txBody>
          <a:bodyPr/>
          <a:lstStyle/>
          <a:p>
            <a:r>
              <a:rPr lang="es-CL" dirty="0"/>
              <a:t>Contención física: Requerimientos</a:t>
            </a:r>
          </a:p>
        </p:txBody>
      </p:sp>
      <p:sp>
        <p:nvSpPr>
          <p:cNvPr id="3" name="Marcador de contenido 2">
            <a:extLst>
              <a:ext uri="{FF2B5EF4-FFF2-40B4-BE49-F238E27FC236}">
                <a16:creationId xmlns:a16="http://schemas.microsoft.com/office/drawing/2014/main" xmlns="" id="{358B1E9F-9F80-4E4F-9573-042228835861}"/>
              </a:ext>
            </a:extLst>
          </p:cNvPr>
          <p:cNvSpPr>
            <a:spLocks noGrp="1"/>
          </p:cNvSpPr>
          <p:nvPr>
            <p:ph idx="1"/>
          </p:nvPr>
        </p:nvSpPr>
        <p:spPr/>
        <p:txBody>
          <a:bodyPr/>
          <a:lstStyle/>
          <a:p>
            <a:r>
              <a:rPr lang="es-CL" dirty="0"/>
              <a:t>Materiales: </a:t>
            </a:r>
          </a:p>
          <a:p>
            <a:pPr lvl="1"/>
            <a:r>
              <a:rPr lang="es-CL" dirty="0"/>
              <a:t>Sujeción abdominal de cuero que pasa sobre el abdomen del usuario y se sujeta a la cama, diseñada para evitar autolesiones, tales como asfixia y erosiones de la piel</a:t>
            </a:r>
          </a:p>
          <a:p>
            <a:pPr lvl="1"/>
            <a:r>
              <a:rPr lang="es-CL" dirty="0"/>
              <a:t>Muñequeras de cuero acolchadas, incorporadas a la sujeción abdominal</a:t>
            </a:r>
          </a:p>
          <a:p>
            <a:pPr lvl="1"/>
            <a:r>
              <a:rPr lang="es-CL" dirty="0"/>
              <a:t>Tobilleras de cuero acolchadas que van sujetas a la parte inferior de la cama</a:t>
            </a:r>
          </a:p>
          <a:p>
            <a:pPr lvl="1"/>
            <a:r>
              <a:rPr lang="es-CL" dirty="0"/>
              <a:t>Apósitos limpios de algodón cubiertos con gasa para evitar lesiones provocadas por roce de extremidades superiores e inferiores</a:t>
            </a:r>
          </a:p>
          <a:p>
            <a:pPr lvl="1"/>
            <a:r>
              <a:rPr lang="es-CL" dirty="0"/>
              <a:t>Guantes de procedimiento para el personal que realiza la contención física</a:t>
            </a:r>
          </a:p>
          <a:p>
            <a:endParaRPr lang="es-CL" dirty="0"/>
          </a:p>
        </p:txBody>
      </p:sp>
    </p:spTree>
    <p:extLst>
      <p:ext uri="{BB962C8B-B14F-4D97-AF65-F5344CB8AC3E}">
        <p14:creationId xmlns:p14="http://schemas.microsoft.com/office/powerpoint/2010/main" xmlns="" val="898820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1A2E170-9ABC-455D-9210-66A2B9058D14}"/>
              </a:ext>
            </a:extLst>
          </p:cNvPr>
          <p:cNvSpPr>
            <a:spLocks noGrp="1"/>
          </p:cNvSpPr>
          <p:nvPr>
            <p:ph type="title"/>
          </p:nvPr>
        </p:nvSpPr>
        <p:spPr/>
        <p:txBody>
          <a:bodyPr>
            <a:normAutofit/>
          </a:bodyPr>
          <a:lstStyle/>
          <a:p>
            <a:r>
              <a:rPr lang="es-CL" dirty="0"/>
              <a:t>Contención física paso a paso: </a:t>
            </a:r>
            <a:br>
              <a:rPr lang="es-CL" dirty="0"/>
            </a:br>
            <a:r>
              <a:rPr lang="es-CL" dirty="0"/>
              <a:t>1. INFORMAR</a:t>
            </a:r>
          </a:p>
        </p:txBody>
      </p:sp>
      <p:sp>
        <p:nvSpPr>
          <p:cNvPr id="3" name="Marcador de contenido 2">
            <a:extLst>
              <a:ext uri="{FF2B5EF4-FFF2-40B4-BE49-F238E27FC236}">
                <a16:creationId xmlns:a16="http://schemas.microsoft.com/office/drawing/2014/main" xmlns="" id="{2D9A7E5B-F3E8-45DC-81CE-161F0F5E4602}"/>
              </a:ext>
            </a:extLst>
          </p:cNvPr>
          <p:cNvSpPr>
            <a:spLocks noGrp="1"/>
          </p:cNvSpPr>
          <p:nvPr>
            <p:ph idx="1"/>
          </p:nvPr>
        </p:nvSpPr>
        <p:spPr/>
        <p:txBody>
          <a:bodyPr/>
          <a:lstStyle/>
          <a:p>
            <a:endParaRPr lang="es-CL" dirty="0"/>
          </a:p>
          <a:p>
            <a:endParaRPr lang="es-CL" dirty="0"/>
          </a:p>
          <a:p>
            <a:r>
              <a:rPr lang="es-CL" sz="2400" dirty="0"/>
              <a:t>Informar al usuario del procedimiento a realizar, en lenguaje comprensible</a:t>
            </a:r>
          </a:p>
        </p:txBody>
      </p:sp>
    </p:spTree>
    <p:extLst>
      <p:ext uri="{BB962C8B-B14F-4D97-AF65-F5344CB8AC3E}">
        <p14:creationId xmlns:p14="http://schemas.microsoft.com/office/powerpoint/2010/main" xmlns="" val="1542238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xmlns="" id="{BCAB9C5B-35CA-4240-98C3-85B1E6D86AA7}"/>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213187" y="1524000"/>
            <a:ext cx="2771775" cy="3810000"/>
          </a:xfrm>
          <a:prstGeom prst="rect">
            <a:avLst/>
          </a:prstGeom>
        </p:spPr>
      </p:pic>
      <p:sp>
        <p:nvSpPr>
          <p:cNvPr id="2" name="Título 1">
            <a:extLst>
              <a:ext uri="{FF2B5EF4-FFF2-40B4-BE49-F238E27FC236}">
                <a16:creationId xmlns:a16="http://schemas.microsoft.com/office/drawing/2014/main" xmlns="" id="{37CFCAF4-B257-4C47-800F-2DA9764721E2}"/>
              </a:ext>
            </a:extLst>
          </p:cNvPr>
          <p:cNvSpPr>
            <a:spLocks noGrp="1"/>
          </p:cNvSpPr>
          <p:nvPr>
            <p:ph type="title"/>
          </p:nvPr>
        </p:nvSpPr>
        <p:spPr/>
        <p:txBody>
          <a:bodyPr/>
          <a:lstStyle/>
          <a:p>
            <a:r>
              <a:rPr lang="es-CL" dirty="0"/>
              <a:t>Contención física paso a paso: </a:t>
            </a:r>
            <a:br>
              <a:rPr lang="es-CL" dirty="0"/>
            </a:br>
            <a:r>
              <a:rPr lang="es-CL" dirty="0"/>
              <a:t>2. REDUCCIÓN</a:t>
            </a:r>
          </a:p>
        </p:txBody>
      </p:sp>
      <p:sp>
        <p:nvSpPr>
          <p:cNvPr id="3" name="Marcador de contenido 2">
            <a:extLst>
              <a:ext uri="{FF2B5EF4-FFF2-40B4-BE49-F238E27FC236}">
                <a16:creationId xmlns:a16="http://schemas.microsoft.com/office/drawing/2014/main" xmlns="" id="{409F0A5E-4B62-4B97-900B-C51093A12D06}"/>
              </a:ext>
            </a:extLst>
          </p:cNvPr>
          <p:cNvSpPr>
            <a:spLocks noGrp="1"/>
          </p:cNvSpPr>
          <p:nvPr>
            <p:ph idx="1"/>
          </p:nvPr>
        </p:nvSpPr>
        <p:spPr>
          <a:xfrm>
            <a:off x="1448972" y="2133600"/>
            <a:ext cx="6274191" cy="3777622"/>
          </a:xfrm>
        </p:spPr>
        <p:txBody>
          <a:bodyPr>
            <a:normAutofit fontScale="85000" lnSpcReduction="20000"/>
          </a:bodyPr>
          <a:lstStyle/>
          <a:p>
            <a:r>
              <a:rPr lang="es-CL" dirty="0"/>
              <a:t>Paso 1: idealmente 2 funcionarios, uno por cada extremidad superior, giran al usuario de espaldas sobre el suelo, sujetando a nivel de hombros y antebrazos, evitando que usuario se golpee</a:t>
            </a:r>
          </a:p>
          <a:p>
            <a:endParaRPr lang="es-CL" dirty="0"/>
          </a:p>
          <a:p>
            <a:r>
              <a:rPr lang="es-CL" dirty="0"/>
              <a:t>Paso 2: simultáneamente e idealmente dos funcionarios, uno por cada extremidad inferior, sujetará por encima de las rodillas y tobillos, inmovilizando lo más posible las extremidades inferiores</a:t>
            </a:r>
          </a:p>
          <a:p>
            <a:endParaRPr lang="es-CL" dirty="0"/>
          </a:p>
          <a:p>
            <a:r>
              <a:rPr lang="es-CL" dirty="0"/>
              <a:t>Paso 3: otro funcionario controla la cabeza y cuello, evitando que se golpee. Sujeta la cabeza con mano dominante y con la otra el mentón. En caso de riesgo de mordedura y eliminación de expectoración se evaluará el uso de mascarilla desechable sólo en región bucal, dejando libre la nariz</a:t>
            </a:r>
          </a:p>
        </p:txBody>
      </p:sp>
      <p:pic>
        <p:nvPicPr>
          <p:cNvPr id="5" name="Imagen 4">
            <a:extLst>
              <a:ext uri="{FF2B5EF4-FFF2-40B4-BE49-F238E27FC236}">
                <a16:creationId xmlns:a16="http://schemas.microsoft.com/office/drawing/2014/main" xmlns="" id="{9A6D836A-A893-4F46-BD4F-7F4B0D67A42B}"/>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343338" y="2947405"/>
            <a:ext cx="3400425" cy="3810000"/>
          </a:xfrm>
          <a:prstGeom prst="rect">
            <a:avLst/>
          </a:prstGeom>
        </p:spPr>
      </p:pic>
    </p:spTree>
    <p:extLst>
      <p:ext uri="{BB962C8B-B14F-4D97-AF65-F5344CB8AC3E}">
        <p14:creationId xmlns:p14="http://schemas.microsoft.com/office/powerpoint/2010/main" xmlns="" val="1226691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F5E635E-911A-4166-8549-C6C3D49FF300}"/>
              </a:ext>
            </a:extLst>
          </p:cNvPr>
          <p:cNvSpPr>
            <a:spLocks noGrp="1"/>
          </p:cNvSpPr>
          <p:nvPr>
            <p:ph type="title"/>
          </p:nvPr>
        </p:nvSpPr>
        <p:spPr/>
        <p:txBody>
          <a:bodyPr/>
          <a:lstStyle/>
          <a:p>
            <a:r>
              <a:rPr lang="es-CL" dirty="0"/>
              <a:t>Contención física paso a paso: </a:t>
            </a:r>
            <a:br>
              <a:rPr lang="es-CL" dirty="0"/>
            </a:br>
            <a:r>
              <a:rPr lang="es-CL" dirty="0"/>
              <a:t>3. TRASLADO</a:t>
            </a:r>
          </a:p>
        </p:txBody>
      </p:sp>
      <p:sp>
        <p:nvSpPr>
          <p:cNvPr id="3" name="Marcador de contenido 2">
            <a:extLst>
              <a:ext uri="{FF2B5EF4-FFF2-40B4-BE49-F238E27FC236}">
                <a16:creationId xmlns:a16="http://schemas.microsoft.com/office/drawing/2014/main" xmlns="" id="{C5E5A023-1DD7-45B0-A0E4-FEE5342630FA}"/>
              </a:ext>
            </a:extLst>
          </p:cNvPr>
          <p:cNvSpPr>
            <a:spLocks noGrp="1"/>
          </p:cNvSpPr>
          <p:nvPr>
            <p:ph idx="1"/>
          </p:nvPr>
        </p:nvSpPr>
        <p:spPr>
          <a:xfrm>
            <a:off x="1782445" y="2161735"/>
            <a:ext cx="5757838" cy="3777622"/>
          </a:xfrm>
        </p:spPr>
        <p:txBody>
          <a:bodyPr>
            <a:normAutofit fontScale="92500" lnSpcReduction="10000"/>
          </a:bodyPr>
          <a:lstStyle/>
          <a:p>
            <a:r>
              <a:rPr lang="es-CL" dirty="0"/>
              <a:t>Paso 1: funcionarios encargados de las extremidades superiores tomarán por los brazos y alrededor de los codos con apoyo bajo los hombros, sin forzar las articulaciones del usuario</a:t>
            </a:r>
          </a:p>
          <a:p>
            <a:endParaRPr lang="es-CL" dirty="0"/>
          </a:p>
          <a:p>
            <a:r>
              <a:rPr lang="es-CL" dirty="0"/>
              <a:t>Paso 2: simultáneamente los funcionarios encargados de extremidades inferiores sujetarán las piernas a la altura de las rodillas</a:t>
            </a:r>
          </a:p>
          <a:p>
            <a:endParaRPr lang="es-CL" dirty="0"/>
          </a:p>
          <a:p>
            <a:r>
              <a:rPr lang="es-CL" dirty="0"/>
              <a:t>Paso 3: simultáneamente el funcionario encargado de cabeza y cuello cuidará que el usuario no presente aspiración de secreciones ni lesiones cervicales</a:t>
            </a:r>
          </a:p>
        </p:txBody>
      </p:sp>
      <p:pic>
        <p:nvPicPr>
          <p:cNvPr id="5" name="Imagen 4">
            <a:extLst>
              <a:ext uri="{FF2B5EF4-FFF2-40B4-BE49-F238E27FC236}">
                <a16:creationId xmlns:a16="http://schemas.microsoft.com/office/drawing/2014/main" xmlns="" id="{0D5E2BC4-A972-4945-A68F-326E18B53D27}"/>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266234" y="2030720"/>
            <a:ext cx="2706566" cy="4039651"/>
          </a:xfrm>
          <a:prstGeom prst="rect">
            <a:avLst/>
          </a:prstGeom>
        </p:spPr>
      </p:pic>
    </p:spTree>
    <p:extLst>
      <p:ext uri="{BB962C8B-B14F-4D97-AF65-F5344CB8AC3E}">
        <p14:creationId xmlns:p14="http://schemas.microsoft.com/office/powerpoint/2010/main" xmlns="" val="3730615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xmlns="" id="{D50CA847-37DB-49B4-9472-4AB610E27117}"/>
              </a:ext>
            </a:extLst>
          </p:cNvPr>
          <p:cNvGraphicFramePr>
            <a:graphicFrameLocks noGrp="1"/>
          </p:cNvGraphicFramePr>
          <p:nvPr>
            <p:ph idx="1"/>
            <p:extLst>
              <p:ext uri="{D42A27DB-BD31-4B8C-83A1-F6EECF244321}">
                <p14:modId xmlns:p14="http://schemas.microsoft.com/office/powerpoint/2010/main" xmlns="" val="593649070"/>
              </p:ext>
            </p:extLst>
          </p:nvPr>
        </p:nvGraphicFramePr>
        <p:xfrm>
          <a:off x="1759219" y="821991"/>
          <a:ext cx="8915400" cy="52140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814070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962C79C-5B07-4624-8C70-8FDB29A32502}"/>
              </a:ext>
            </a:extLst>
          </p:cNvPr>
          <p:cNvSpPr>
            <a:spLocks noGrp="1"/>
          </p:cNvSpPr>
          <p:nvPr>
            <p:ph type="title"/>
          </p:nvPr>
        </p:nvSpPr>
        <p:spPr/>
        <p:txBody>
          <a:bodyPr/>
          <a:lstStyle/>
          <a:p>
            <a:r>
              <a:rPr lang="es-CL" dirty="0"/>
              <a:t>Contención física paso a paso: </a:t>
            </a:r>
            <a:br>
              <a:rPr lang="es-CL" dirty="0"/>
            </a:br>
            <a:r>
              <a:rPr lang="es-CL" dirty="0"/>
              <a:t>4. INSTALACIÓN DE SUJECIÓN</a:t>
            </a:r>
          </a:p>
        </p:txBody>
      </p:sp>
      <p:sp>
        <p:nvSpPr>
          <p:cNvPr id="3" name="Marcador de contenido 2">
            <a:extLst>
              <a:ext uri="{FF2B5EF4-FFF2-40B4-BE49-F238E27FC236}">
                <a16:creationId xmlns:a16="http://schemas.microsoft.com/office/drawing/2014/main" xmlns="" id="{33EE9478-0BB4-42BE-A365-CA16815FCCC3}"/>
              </a:ext>
            </a:extLst>
          </p:cNvPr>
          <p:cNvSpPr>
            <a:spLocks noGrp="1"/>
          </p:cNvSpPr>
          <p:nvPr>
            <p:ph idx="1"/>
          </p:nvPr>
        </p:nvSpPr>
        <p:spPr/>
        <p:txBody>
          <a:bodyPr/>
          <a:lstStyle/>
          <a:p>
            <a:r>
              <a:rPr lang="es-CL" dirty="0"/>
              <a:t>Al mantener reducido al usuario en la cama uno de los funcionarios coloca la sujeción abdominal sobre la cintura, procurando que no quede en contacto directo con la piel. Para ello se puede usar bajo la sujeción la ropa de cama  o ropa del usuario</a:t>
            </a:r>
          </a:p>
          <a:p>
            <a:r>
              <a:rPr lang="es-CL" dirty="0"/>
              <a:t>Sujetar la sujeción abdominal por medio de sus correas laterales a la cama, asegurándose que se encuentren firmes y aseguradas</a:t>
            </a:r>
          </a:p>
          <a:p>
            <a:r>
              <a:rPr lang="es-CL" dirty="0"/>
              <a:t>Se cubren con apósitos ambas muñecas y se contiene con las muñequeras, dejando al menos el espacio de “un dedo” para la circulación sanguínea de ambas extremidades superiores</a:t>
            </a:r>
          </a:p>
          <a:p>
            <a:r>
              <a:rPr lang="es-CL" dirty="0"/>
              <a:t>Asegurar con apósitos las extremidades inferiores e inmovilizar con las tobilleras</a:t>
            </a:r>
          </a:p>
        </p:txBody>
      </p:sp>
    </p:spTree>
    <p:extLst>
      <p:ext uri="{BB962C8B-B14F-4D97-AF65-F5344CB8AC3E}">
        <p14:creationId xmlns:p14="http://schemas.microsoft.com/office/powerpoint/2010/main" xmlns="" val="1076893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78A96D8-F343-4E13-9133-F175C27100B0}"/>
              </a:ext>
            </a:extLst>
          </p:cNvPr>
          <p:cNvSpPr>
            <a:spLocks noGrp="1"/>
          </p:cNvSpPr>
          <p:nvPr>
            <p:ph type="title"/>
          </p:nvPr>
        </p:nvSpPr>
        <p:spPr/>
        <p:txBody>
          <a:bodyPr/>
          <a:lstStyle/>
          <a:p>
            <a:r>
              <a:rPr lang="es-CL" dirty="0"/>
              <a:t>Contención física paso a paso: </a:t>
            </a:r>
            <a:br>
              <a:rPr lang="es-CL" dirty="0"/>
            </a:br>
            <a:r>
              <a:rPr lang="es-CL" dirty="0"/>
              <a:t>5. EVITAR EVENTOS ADVERSOS</a:t>
            </a:r>
          </a:p>
        </p:txBody>
      </p:sp>
      <p:sp>
        <p:nvSpPr>
          <p:cNvPr id="3" name="Marcador de contenido 2">
            <a:extLst>
              <a:ext uri="{FF2B5EF4-FFF2-40B4-BE49-F238E27FC236}">
                <a16:creationId xmlns:a16="http://schemas.microsoft.com/office/drawing/2014/main" xmlns="" id="{6B9942EB-0658-459D-93CF-C0AF479AE522}"/>
              </a:ext>
            </a:extLst>
          </p:cNvPr>
          <p:cNvSpPr>
            <a:spLocks noGrp="1"/>
          </p:cNvSpPr>
          <p:nvPr>
            <p:ph idx="1"/>
          </p:nvPr>
        </p:nvSpPr>
        <p:spPr/>
        <p:txBody>
          <a:bodyPr/>
          <a:lstStyle/>
          <a:p>
            <a:r>
              <a:rPr lang="es-CL" dirty="0"/>
              <a:t>Colocar almohada bajo cuello y cabeza y/o posición </a:t>
            </a:r>
            <a:r>
              <a:rPr lang="es-CL" dirty="0" err="1"/>
              <a:t>semifowler</a:t>
            </a:r>
            <a:r>
              <a:rPr lang="es-CL" dirty="0"/>
              <a:t> (30°) para evitar broncoaspiración o asfixia. En caso de alimentación debe permanecer sentado (45°)</a:t>
            </a:r>
          </a:p>
          <a:p>
            <a:r>
              <a:rPr lang="es-CL" dirty="0"/>
              <a:t>Dejar al usuario cómodo y abrigado según la temperatura ambiental</a:t>
            </a:r>
          </a:p>
          <a:p>
            <a:r>
              <a:rPr lang="es-CL" dirty="0"/>
              <a:t>Control de signos vitales cada 30 minutos. Si existe resistencia del usuario se podrá suspender. Esto para prevenir descompensación hemodinámica.</a:t>
            </a:r>
          </a:p>
          <a:p>
            <a:r>
              <a:rPr lang="es-CL" dirty="0"/>
              <a:t>Evaluar la posición correcta del equipo de contención como medida de prevención de compresión </a:t>
            </a:r>
            <a:r>
              <a:rPr lang="es-CL" dirty="0" err="1"/>
              <a:t>vásculo</a:t>
            </a:r>
            <a:r>
              <a:rPr lang="es-CL" dirty="0"/>
              <a:t>-nerviosa, contracturas, fracturas</a:t>
            </a:r>
          </a:p>
          <a:p>
            <a:r>
              <a:rPr lang="es-CL" dirty="0"/>
              <a:t>Valoración de zonas de apoyo como medida de prevención de lesiones en piel, úlceras por presión, heridas, laceraciones</a:t>
            </a:r>
          </a:p>
        </p:txBody>
      </p:sp>
    </p:spTree>
    <p:extLst>
      <p:ext uri="{BB962C8B-B14F-4D97-AF65-F5344CB8AC3E}">
        <p14:creationId xmlns:p14="http://schemas.microsoft.com/office/powerpoint/2010/main" xmlns="" val="3925392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xmlns="" id="{59FDEF9E-B17B-44DE-9BD8-C8EF46044AC0}"/>
              </a:ext>
            </a:extLst>
          </p:cNvPr>
          <p:cNvSpPr>
            <a:spLocks noGrp="1"/>
          </p:cNvSpPr>
          <p:nvPr>
            <p:ph idx="1"/>
          </p:nvPr>
        </p:nvSpPr>
        <p:spPr>
          <a:xfrm>
            <a:off x="2195317" y="1286971"/>
            <a:ext cx="8915400" cy="2142029"/>
          </a:xfrm>
        </p:spPr>
        <p:txBody>
          <a:bodyPr/>
          <a:lstStyle/>
          <a:p>
            <a:r>
              <a:rPr lang="es-CL" dirty="0"/>
              <a:t>Se origina en un contexto de incapacidad de un ser humano para organizar y estructurar emociones y acciones</a:t>
            </a:r>
          </a:p>
          <a:p>
            <a:endParaRPr lang="es-CL" dirty="0"/>
          </a:p>
          <a:p>
            <a:r>
              <a:rPr lang="es-CL" dirty="0"/>
              <a:t>Conlleva por tanto una incapacidad para contener los impulsos y una alteración en la percepción y el vivenciar</a:t>
            </a:r>
          </a:p>
        </p:txBody>
      </p:sp>
      <p:graphicFrame>
        <p:nvGraphicFramePr>
          <p:cNvPr id="6" name="Diagrama 5">
            <a:extLst>
              <a:ext uri="{FF2B5EF4-FFF2-40B4-BE49-F238E27FC236}">
                <a16:creationId xmlns:a16="http://schemas.microsoft.com/office/drawing/2014/main" xmlns="" id="{27DA9141-A56D-4979-89C1-D96406F83DF2}"/>
              </a:ext>
            </a:extLst>
          </p:cNvPr>
          <p:cNvGraphicFramePr/>
          <p:nvPr>
            <p:extLst>
              <p:ext uri="{D42A27DB-BD31-4B8C-83A1-F6EECF244321}">
                <p14:modId xmlns:p14="http://schemas.microsoft.com/office/powerpoint/2010/main" xmlns="" val="200018447"/>
              </p:ext>
            </p:extLst>
          </p:nvPr>
        </p:nvGraphicFramePr>
        <p:xfrm>
          <a:off x="2032000" y="3151163"/>
          <a:ext cx="8128000" cy="2987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igno de multiplicación 6">
            <a:extLst>
              <a:ext uri="{FF2B5EF4-FFF2-40B4-BE49-F238E27FC236}">
                <a16:creationId xmlns:a16="http://schemas.microsoft.com/office/drawing/2014/main" xmlns="" id="{07225E80-8675-4835-9544-42EED983FD76}"/>
              </a:ext>
            </a:extLst>
          </p:cNvPr>
          <p:cNvSpPr/>
          <p:nvPr/>
        </p:nvSpPr>
        <p:spPr>
          <a:xfrm>
            <a:off x="4984652" y="2741870"/>
            <a:ext cx="2222695" cy="2142029"/>
          </a:xfrm>
          <a:prstGeom prst="mathMultiply">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xmlns="" val="3193734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73C04182-AA0B-4859-A613-7E526F9E4B9B}"/>
              </a:ext>
            </a:extLst>
          </p:cNvPr>
          <p:cNvPicPr>
            <a:picLocks noChangeAspect="1"/>
          </p:cNvPicPr>
          <p:nvPr/>
        </p:nvPicPr>
        <p:blipFill rotWithShape="1">
          <a:blip r:embed="rId2" cstate="print">
            <a:extLst>
              <a:ext uri="{28A0092B-C50C-407E-A947-70E740481C1C}">
                <a14:useLocalDpi xmlns:a14="http://schemas.microsoft.com/office/drawing/2010/main" xmlns="" val="0"/>
              </a:ext>
            </a:extLst>
          </a:blip>
          <a:srcRect l="7560" t="21402" r="9103"/>
          <a:stretch/>
        </p:blipFill>
        <p:spPr>
          <a:xfrm>
            <a:off x="2053883" y="717453"/>
            <a:ext cx="5064369" cy="3586015"/>
          </a:xfrm>
          <a:prstGeom prst="rect">
            <a:avLst/>
          </a:prstGeom>
        </p:spPr>
      </p:pic>
      <p:pic>
        <p:nvPicPr>
          <p:cNvPr id="7" name="Imagen 6">
            <a:extLst>
              <a:ext uri="{FF2B5EF4-FFF2-40B4-BE49-F238E27FC236}">
                <a16:creationId xmlns:a16="http://schemas.microsoft.com/office/drawing/2014/main" xmlns="" id="{443832B1-7A33-43A0-8F06-4BC4238CACB0}"/>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243521" y="2510460"/>
            <a:ext cx="2457450" cy="3895725"/>
          </a:xfrm>
          <a:prstGeom prst="rect">
            <a:avLst/>
          </a:prstGeom>
        </p:spPr>
      </p:pic>
      <p:pic>
        <p:nvPicPr>
          <p:cNvPr id="9" name="Imagen 8">
            <a:extLst>
              <a:ext uri="{FF2B5EF4-FFF2-40B4-BE49-F238E27FC236}">
                <a16:creationId xmlns:a16="http://schemas.microsoft.com/office/drawing/2014/main" xmlns="" id="{AC2B0653-06F0-4E02-9445-28364BC67626}"/>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828315" y="1122723"/>
            <a:ext cx="3935855" cy="5017824"/>
          </a:xfrm>
          <a:prstGeom prst="rect">
            <a:avLst/>
          </a:prstGeom>
        </p:spPr>
      </p:pic>
    </p:spTree>
    <p:extLst>
      <p:ext uri="{BB962C8B-B14F-4D97-AF65-F5344CB8AC3E}">
        <p14:creationId xmlns:p14="http://schemas.microsoft.com/office/powerpoint/2010/main" xmlns="" val="2795276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xmlns="" id="{58B6362F-3EC7-4B20-B9A5-9C923D783473}"/>
              </a:ext>
            </a:extLst>
          </p:cNvPr>
          <p:cNvSpPr>
            <a:spLocks noGrp="1"/>
          </p:cNvSpPr>
          <p:nvPr>
            <p:ph type="ctrTitle"/>
          </p:nvPr>
        </p:nvSpPr>
        <p:spPr/>
        <p:txBody>
          <a:bodyPr/>
          <a:lstStyle/>
          <a:p>
            <a:r>
              <a:rPr lang="es-CL" dirty="0"/>
              <a:t>Gracias</a:t>
            </a:r>
          </a:p>
        </p:txBody>
      </p:sp>
      <p:sp>
        <p:nvSpPr>
          <p:cNvPr id="5" name="Subtítulo 4">
            <a:extLst>
              <a:ext uri="{FF2B5EF4-FFF2-40B4-BE49-F238E27FC236}">
                <a16:creationId xmlns:a16="http://schemas.microsoft.com/office/drawing/2014/main" xmlns="" id="{18F5C8EF-6FA4-483C-BDF2-48620F40F2BF}"/>
              </a:ext>
            </a:extLst>
          </p:cNvPr>
          <p:cNvSpPr>
            <a:spLocks noGrp="1"/>
          </p:cNvSpPr>
          <p:nvPr>
            <p:ph type="subTitle" idx="1"/>
          </p:nvPr>
        </p:nvSpPr>
        <p:spPr/>
        <p:txBody>
          <a:bodyPr/>
          <a:lstStyle/>
          <a:p>
            <a:endParaRPr lang="es-CL"/>
          </a:p>
        </p:txBody>
      </p:sp>
    </p:spTree>
    <p:extLst>
      <p:ext uri="{BB962C8B-B14F-4D97-AF65-F5344CB8AC3E}">
        <p14:creationId xmlns:p14="http://schemas.microsoft.com/office/powerpoint/2010/main" xmlns="" val="39729946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D2C9A6F-1F9B-44A9-A51C-9B7FD20E3756}"/>
              </a:ext>
            </a:extLst>
          </p:cNvPr>
          <p:cNvSpPr>
            <a:spLocks noGrp="1"/>
          </p:cNvSpPr>
          <p:nvPr>
            <p:ph type="title"/>
          </p:nvPr>
        </p:nvSpPr>
        <p:spPr/>
        <p:txBody>
          <a:bodyPr/>
          <a:lstStyle/>
          <a:p>
            <a:r>
              <a:rPr lang="es-CL" dirty="0"/>
              <a:t>Bibliografía</a:t>
            </a:r>
          </a:p>
        </p:txBody>
      </p:sp>
      <p:sp>
        <p:nvSpPr>
          <p:cNvPr id="3" name="Marcador de contenido 2">
            <a:extLst>
              <a:ext uri="{FF2B5EF4-FFF2-40B4-BE49-F238E27FC236}">
                <a16:creationId xmlns:a16="http://schemas.microsoft.com/office/drawing/2014/main" xmlns="" id="{EEFAC910-2AAE-4179-989C-A32DAC16CDC4}"/>
              </a:ext>
            </a:extLst>
          </p:cNvPr>
          <p:cNvSpPr>
            <a:spLocks noGrp="1"/>
          </p:cNvSpPr>
          <p:nvPr>
            <p:ph idx="1"/>
          </p:nvPr>
        </p:nvSpPr>
        <p:spPr/>
        <p:txBody>
          <a:bodyPr>
            <a:normAutofit/>
          </a:bodyPr>
          <a:lstStyle/>
          <a:p>
            <a:pPr marL="0" indent="0">
              <a:buNone/>
            </a:pPr>
            <a:r>
              <a:rPr lang="es-CL" dirty="0"/>
              <a:t>1.Manual de Urgencias psiquiátricas, Alfonso Chinchilla. Capítulo 4, El paciente agitado o violento.  2° Edición, 2010. Pág. 151-163.</a:t>
            </a:r>
          </a:p>
          <a:p>
            <a:pPr marL="0" indent="0">
              <a:buNone/>
            </a:pPr>
            <a:r>
              <a:rPr lang="es-CL" dirty="0"/>
              <a:t>2.Introducción a la psicopatología y la psiquiatría, J. Vallejo </a:t>
            </a:r>
            <a:r>
              <a:rPr lang="es-CL" dirty="0" err="1"/>
              <a:t>Ruiloba</a:t>
            </a:r>
            <a:r>
              <a:rPr lang="es-CL" dirty="0"/>
              <a:t>. Capítulo 35, urgencias psiquiátricas. 8° Edición, 2015. Pág. 571-586.</a:t>
            </a:r>
          </a:p>
          <a:p>
            <a:pPr marL="0" indent="0">
              <a:buNone/>
            </a:pPr>
            <a:r>
              <a:rPr lang="es-CL" dirty="0"/>
              <a:t>3.Urgencias psiquiátricas, Enrique Escobar y Carlos Cruz. Capítulo 2: clínica de urgencia. 2° Edición 2011. Pág. 95-147. </a:t>
            </a:r>
          </a:p>
          <a:p>
            <a:pPr marL="0" indent="0">
              <a:buNone/>
            </a:pPr>
            <a:r>
              <a:rPr lang="es-CL" dirty="0"/>
              <a:t>4.Sinopsis de Psiquiatría, Kaplan y </a:t>
            </a:r>
            <a:r>
              <a:rPr lang="es-CL" dirty="0" err="1"/>
              <a:t>Sadock</a:t>
            </a:r>
            <a:r>
              <a:rPr lang="es-CL" dirty="0"/>
              <a:t>. Capítulo 23: Medicina </a:t>
            </a:r>
            <a:r>
              <a:rPr lang="es-CL" dirty="0" err="1"/>
              <a:t>Psiuiátrica</a:t>
            </a:r>
            <a:r>
              <a:rPr lang="es-CL" dirty="0"/>
              <a:t> de urgencia. 11 ° Edición, 2015. Pág. 763-790.</a:t>
            </a:r>
          </a:p>
          <a:p>
            <a:pPr marL="0" indent="0">
              <a:buNone/>
            </a:pPr>
            <a:r>
              <a:rPr lang="es-CL" dirty="0"/>
              <a:t>5. Protocolo de contención física de pacientes en agitación psicomotora, Hospital Psiquiátrico Dr. Philippe Pinel, 5° Edición, 2017</a:t>
            </a:r>
          </a:p>
          <a:p>
            <a:pPr marL="0" indent="0">
              <a:buNone/>
            </a:pPr>
            <a:endParaRPr lang="es-CL" dirty="0"/>
          </a:p>
        </p:txBody>
      </p:sp>
    </p:spTree>
    <p:extLst>
      <p:ext uri="{BB962C8B-B14F-4D97-AF65-F5344CB8AC3E}">
        <p14:creationId xmlns:p14="http://schemas.microsoft.com/office/powerpoint/2010/main" xmlns="" val="954338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B7353AD-7B12-42BD-B855-33125B565B53}"/>
              </a:ext>
            </a:extLst>
          </p:cNvPr>
          <p:cNvSpPr>
            <a:spLocks noGrp="1"/>
          </p:cNvSpPr>
          <p:nvPr>
            <p:ph type="title"/>
          </p:nvPr>
        </p:nvSpPr>
        <p:spPr>
          <a:xfrm>
            <a:off x="2592925" y="624110"/>
            <a:ext cx="8911687" cy="1280890"/>
          </a:xfrm>
        </p:spPr>
        <p:txBody>
          <a:bodyPr/>
          <a:lstStyle/>
          <a:p>
            <a:r>
              <a:rPr lang="es-CL" dirty="0"/>
              <a:t>Definición: Alteración de la </a:t>
            </a:r>
          </a:p>
        </p:txBody>
      </p:sp>
      <p:graphicFrame>
        <p:nvGraphicFramePr>
          <p:cNvPr id="4" name="Diagrama 3">
            <a:extLst>
              <a:ext uri="{FF2B5EF4-FFF2-40B4-BE49-F238E27FC236}">
                <a16:creationId xmlns:a16="http://schemas.microsoft.com/office/drawing/2014/main" xmlns="" id="{F84061CC-4F5D-4572-B81A-58710DD4CC61}"/>
              </a:ext>
            </a:extLst>
          </p:cNvPr>
          <p:cNvGraphicFramePr/>
          <p:nvPr>
            <p:extLst>
              <p:ext uri="{D42A27DB-BD31-4B8C-83A1-F6EECF244321}">
                <p14:modId xmlns:p14="http://schemas.microsoft.com/office/powerpoint/2010/main" xmlns="" val="974670724"/>
              </p:ext>
            </p:extLst>
          </p:nvPr>
        </p:nvGraphicFramePr>
        <p:xfrm>
          <a:off x="1069145" y="1364567"/>
          <a:ext cx="9517353" cy="24759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errar llave 4">
            <a:extLst>
              <a:ext uri="{FF2B5EF4-FFF2-40B4-BE49-F238E27FC236}">
                <a16:creationId xmlns:a16="http://schemas.microsoft.com/office/drawing/2014/main" xmlns="" id="{8A9376FA-D40D-40C1-A3BA-2814D85B6721}"/>
              </a:ext>
            </a:extLst>
          </p:cNvPr>
          <p:cNvSpPr/>
          <p:nvPr/>
        </p:nvSpPr>
        <p:spPr>
          <a:xfrm rot="5400000">
            <a:off x="5800578" y="1146518"/>
            <a:ext cx="590843" cy="597876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8" name="CuadroTexto 7">
            <a:extLst>
              <a:ext uri="{FF2B5EF4-FFF2-40B4-BE49-F238E27FC236}">
                <a16:creationId xmlns:a16="http://schemas.microsoft.com/office/drawing/2014/main" xmlns="" id="{F8D9D8D8-16B8-4F83-B683-00DC5C11FDE1}"/>
              </a:ext>
            </a:extLst>
          </p:cNvPr>
          <p:cNvSpPr txBox="1"/>
          <p:nvPr/>
        </p:nvSpPr>
        <p:spPr>
          <a:xfrm>
            <a:off x="1941341" y="5271490"/>
            <a:ext cx="8911687" cy="1477328"/>
          </a:xfrm>
          <a:prstGeom prst="rect">
            <a:avLst/>
          </a:prstGeom>
          <a:noFill/>
        </p:spPr>
        <p:txBody>
          <a:bodyPr wrap="square" rtlCol="0">
            <a:spAutoFit/>
          </a:bodyPr>
          <a:lstStyle/>
          <a:p>
            <a:pPr lvl="1">
              <a:buFont typeface="Wingdings" panose="05000000000000000000" pitchFamily="2" charset="2"/>
              <a:buChar char="ü"/>
            </a:pPr>
            <a:r>
              <a:rPr lang="es-CL" dirty="0">
                <a:solidFill>
                  <a:schemeClr val="accent1"/>
                </a:solidFill>
              </a:rPr>
              <a:t>Peligro potencial </a:t>
            </a:r>
            <a:r>
              <a:rPr lang="es-CL" dirty="0"/>
              <a:t>para el paciente como para otras personas y el entorno, ya que la conducta puede ser impulsiva, negligente, desordenada o arriesgada</a:t>
            </a:r>
          </a:p>
          <a:p>
            <a:pPr lvl="1">
              <a:buFont typeface="Wingdings" panose="05000000000000000000" pitchFamily="2" charset="2"/>
              <a:buChar char="ü"/>
            </a:pPr>
            <a:r>
              <a:rPr lang="es-CL" dirty="0"/>
              <a:t>Existe </a:t>
            </a:r>
            <a:r>
              <a:rPr lang="es-CL" dirty="0">
                <a:solidFill>
                  <a:schemeClr val="accent1"/>
                </a:solidFill>
              </a:rPr>
              <a:t>ruptura temporal en la relación habitual de cooperación</a:t>
            </a:r>
            <a:r>
              <a:rPr lang="es-CL" dirty="0"/>
              <a:t> entre médico y paciente</a:t>
            </a:r>
          </a:p>
        </p:txBody>
      </p:sp>
      <p:sp>
        <p:nvSpPr>
          <p:cNvPr id="11" name="CuadroTexto 10">
            <a:extLst>
              <a:ext uri="{FF2B5EF4-FFF2-40B4-BE49-F238E27FC236}">
                <a16:creationId xmlns:a16="http://schemas.microsoft.com/office/drawing/2014/main" xmlns="" id="{A08C58A7-63EF-4933-BCAA-B301079013CE}"/>
              </a:ext>
            </a:extLst>
          </p:cNvPr>
          <p:cNvSpPr txBox="1"/>
          <p:nvPr/>
        </p:nvSpPr>
        <p:spPr>
          <a:xfrm>
            <a:off x="4248442" y="4532826"/>
            <a:ext cx="4149969" cy="369332"/>
          </a:xfrm>
          <a:prstGeom prst="rect">
            <a:avLst/>
          </a:prstGeom>
          <a:noFill/>
        </p:spPr>
        <p:txBody>
          <a:bodyPr wrap="square" rtlCol="0">
            <a:spAutoFit/>
          </a:bodyPr>
          <a:lstStyle/>
          <a:p>
            <a:pPr algn="ctr"/>
            <a:r>
              <a:rPr lang="es-CL" b="1" dirty="0">
                <a:solidFill>
                  <a:srgbClr val="C00000"/>
                </a:solidFill>
              </a:rPr>
              <a:t>SISTEMA NERVIOSO SIMPÁTICO</a:t>
            </a:r>
          </a:p>
        </p:txBody>
      </p:sp>
    </p:spTree>
    <p:extLst>
      <p:ext uri="{BB962C8B-B14F-4D97-AF65-F5344CB8AC3E}">
        <p14:creationId xmlns:p14="http://schemas.microsoft.com/office/powerpoint/2010/main" xmlns="" val="3717436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lecha: a la derecha 5">
            <a:extLst>
              <a:ext uri="{FF2B5EF4-FFF2-40B4-BE49-F238E27FC236}">
                <a16:creationId xmlns:a16="http://schemas.microsoft.com/office/drawing/2014/main" xmlns="" id="{D6A730BA-3F07-4F43-9CA7-7E8AFA445E0A}"/>
              </a:ext>
            </a:extLst>
          </p:cNvPr>
          <p:cNvSpPr/>
          <p:nvPr/>
        </p:nvSpPr>
        <p:spPr>
          <a:xfrm>
            <a:off x="6110068" y="633435"/>
            <a:ext cx="3910818" cy="22930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Flecha: a la derecha 6">
            <a:extLst>
              <a:ext uri="{FF2B5EF4-FFF2-40B4-BE49-F238E27FC236}">
                <a16:creationId xmlns:a16="http://schemas.microsoft.com/office/drawing/2014/main" xmlns="" id="{398DB309-0E03-4E2C-9FEE-8FD021B96443}"/>
              </a:ext>
            </a:extLst>
          </p:cNvPr>
          <p:cNvSpPr/>
          <p:nvPr/>
        </p:nvSpPr>
        <p:spPr>
          <a:xfrm rot="10800000">
            <a:off x="2199250" y="626403"/>
            <a:ext cx="3910818" cy="22930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CuadroTexto 7">
            <a:extLst>
              <a:ext uri="{FF2B5EF4-FFF2-40B4-BE49-F238E27FC236}">
                <a16:creationId xmlns:a16="http://schemas.microsoft.com/office/drawing/2014/main" xmlns="" id="{C95A3B31-AA77-420C-8FFD-40364C814575}"/>
              </a:ext>
            </a:extLst>
          </p:cNvPr>
          <p:cNvSpPr txBox="1"/>
          <p:nvPr/>
        </p:nvSpPr>
        <p:spPr>
          <a:xfrm>
            <a:off x="3678702" y="1449754"/>
            <a:ext cx="2084362" cy="646331"/>
          </a:xfrm>
          <a:prstGeom prst="rect">
            <a:avLst/>
          </a:prstGeom>
          <a:noFill/>
        </p:spPr>
        <p:txBody>
          <a:bodyPr wrap="square" rtlCol="0">
            <a:spAutoFit/>
          </a:bodyPr>
          <a:lstStyle/>
          <a:p>
            <a:r>
              <a:rPr lang="es-CL" dirty="0">
                <a:solidFill>
                  <a:schemeClr val="bg1"/>
                </a:solidFill>
              </a:rPr>
              <a:t>AGITACIÓN PSICOMOTORA</a:t>
            </a:r>
          </a:p>
        </p:txBody>
      </p:sp>
      <p:sp>
        <p:nvSpPr>
          <p:cNvPr id="10" name="CuadroTexto 9">
            <a:extLst>
              <a:ext uri="{FF2B5EF4-FFF2-40B4-BE49-F238E27FC236}">
                <a16:creationId xmlns:a16="http://schemas.microsoft.com/office/drawing/2014/main" xmlns="" id="{5A835E7E-AA74-4603-AD81-955FB9A9C112}"/>
              </a:ext>
            </a:extLst>
          </p:cNvPr>
          <p:cNvSpPr txBox="1"/>
          <p:nvPr/>
        </p:nvSpPr>
        <p:spPr>
          <a:xfrm>
            <a:off x="6292949" y="1456786"/>
            <a:ext cx="2869809" cy="646331"/>
          </a:xfrm>
          <a:prstGeom prst="rect">
            <a:avLst/>
          </a:prstGeom>
          <a:noFill/>
        </p:spPr>
        <p:txBody>
          <a:bodyPr wrap="square" rtlCol="0">
            <a:spAutoFit/>
          </a:bodyPr>
          <a:lstStyle/>
          <a:p>
            <a:r>
              <a:rPr lang="es-CL" dirty="0">
                <a:solidFill>
                  <a:schemeClr val="bg1"/>
                </a:solidFill>
              </a:rPr>
              <a:t>CONDUCTA VIOLENTA O AGRESIVA</a:t>
            </a:r>
          </a:p>
        </p:txBody>
      </p:sp>
      <p:sp>
        <p:nvSpPr>
          <p:cNvPr id="11" name="CuadroTexto 10">
            <a:extLst>
              <a:ext uri="{FF2B5EF4-FFF2-40B4-BE49-F238E27FC236}">
                <a16:creationId xmlns:a16="http://schemas.microsoft.com/office/drawing/2014/main" xmlns="" id="{090D061D-5AFD-4B8B-AF24-85B155B80F07}"/>
              </a:ext>
            </a:extLst>
          </p:cNvPr>
          <p:cNvSpPr txBox="1"/>
          <p:nvPr/>
        </p:nvSpPr>
        <p:spPr>
          <a:xfrm>
            <a:off x="3461825" y="2782669"/>
            <a:ext cx="2518117" cy="646331"/>
          </a:xfrm>
          <a:prstGeom prst="rect">
            <a:avLst/>
          </a:prstGeom>
          <a:noFill/>
          <a:ln>
            <a:solidFill>
              <a:srgbClr val="C00000"/>
            </a:solidFill>
          </a:ln>
        </p:spPr>
        <p:txBody>
          <a:bodyPr wrap="square" rtlCol="0">
            <a:spAutoFit/>
          </a:bodyPr>
          <a:lstStyle/>
          <a:p>
            <a:r>
              <a:rPr lang="es-CL" dirty="0"/>
              <a:t>Alteración de la psicomotricidad</a:t>
            </a:r>
          </a:p>
        </p:txBody>
      </p:sp>
      <p:sp>
        <p:nvSpPr>
          <p:cNvPr id="12" name="CuadroTexto 11">
            <a:extLst>
              <a:ext uri="{FF2B5EF4-FFF2-40B4-BE49-F238E27FC236}">
                <a16:creationId xmlns:a16="http://schemas.microsoft.com/office/drawing/2014/main" xmlns="" id="{3203C81F-800A-429B-8B2B-CF1FDEE6163F}"/>
              </a:ext>
            </a:extLst>
          </p:cNvPr>
          <p:cNvSpPr txBox="1"/>
          <p:nvPr/>
        </p:nvSpPr>
        <p:spPr>
          <a:xfrm>
            <a:off x="6283572" y="2782669"/>
            <a:ext cx="2518117" cy="3416320"/>
          </a:xfrm>
          <a:prstGeom prst="rect">
            <a:avLst/>
          </a:prstGeom>
          <a:noFill/>
          <a:ln>
            <a:solidFill>
              <a:srgbClr val="C00000"/>
            </a:solidFill>
          </a:ln>
        </p:spPr>
        <p:txBody>
          <a:bodyPr wrap="square" rtlCol="0">
            <a:spAutoFit/>
          </a:bodyPr>
          <a:lstStyle/>
          <a:p>
            <a:r>
              <a:rPr lang="es-CL" dirty="0"/>
              <a:t>Alteración del impulso agresivo</a:t>
            </a:r>
          </a:p>
          <a:p>
            <a:endParaRPr lang="es-CL" dirty="0"/>
          </a:p>
          <a:p>
            <a:r>
              <a:rPr lang="es-CL" dirty="0"/>
              <a:t>Agresividad, hostilidad, brusquedad y tendencia más o menos manifiesta a la destrucción, pudiendo manifestar tanto auto como </a:t>
            </a:r>
            <a:r>
              <a:rPr lang="es-CL" dirty="0" err="1"/>
              <a:t>heteroagresividad</a:t>
            </a:r>
            <a:endParaRPr lang="es-CL" dirty="0"/>
          </a:p>
        </p:txBody>
      </p:sp>
    </p:spTree>
    <p:extLst>
      <p:ext uri="{BB962C8B-B14F-4D97-AF65-F5344CB8AC3E}">
        <p14:creationId xmlns:p14="http://schemas.microsoft.com/office/powerpoint/2010/main" xmlns="" val="3924867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5F9E4C0-7F93-492D-9B43-7B88A42930EF}"/>
              </a:ext>
            </a:extLst>
          </p:cNvPr>
          <p:cNvSpPr>
            <a:spLocks noGrp="1"/>
          </p:cNvSpPr>
          <p:nvPr>
            <p:ph type="title"/>
          </p:nvPr>
        </p:nvSpPr>
        <p:spPr/>
        <p:txBody>
          <a:bodyPr/>
          <a:lstStyle/>
          <a:p>
            <a:r>
              <a:rPr lang="es-CL" dirty="0"/>
              <a:t>Evaluación inicial</a:t>
            </a:r>
          </a:p>
        </p:txBody>
      </p:sp>
      <p:sp>
        <p:nvSpPr>
          <p:cNvPr id="3" name="Marcador de contenido 2">
            <a:extLst>
              <a:ext uri="{FF2B5EF4-FFF2-40B4-BE49-F238E27FC236}">
                <a16:creationId xmlns:a16="http://schemas.microsoft.com/office/drawing/2014/main" xmlns="" id="{05BDB39E-1DB2-4ECB-86C4-837202EC002C}"/>
              </a:ext>
            </a:extLst>
          </p:cNvPr>
          <p:cNvSpPr>
            <a:spLocks noGrp="1"/>
          </p:cNvSpPr>
          <p:nvPr>
            <p:ph idx="1"/>
          </p:nvPr>
        </p:nvSpPr>
        <p:spPr>
          <a:xfrm>
            <a:off x="2589212" y="2133600"/>
            <a:ext cx="8915400" cy="4100290"/>
          </a:xfrm>
        </p:spPr>
        <p:txBody>
          <a:bodyPr>
            <a:normAutofit/>
          </a:bodyPr>
          <a:lstStyle/>
          <a:p>
            <a:r>
              <a:rPr lang="es-CL" dirty="0">
                <a:solidFill>
                  <a:srgbClr val="C00000"/>
                </a:solidFill>
              </a:rPr>
              <a:t>Difícil</a:t>
            </a:r>
            <a:r>
              <a:rPr lang="es-CL" dirty="0"/>
              <a:t>, muchas veces requiere una intervención inmediata sin contar con información suficiente</a:t>
            </a:r>
          </a:p>
          <a:p>
            <a:r>
              <a:rPr lang="es-CL" dirty="0"/>
              <a:t>Idealmente contar con una anamnesis mínima dirigida a averiguar sucesos previos a la aparición de la agitación, antecedentes recientes de enfermedad o compromiso somático o de una enfermedad psiquiátrica</a:t>
            </a:r>
          </a:p>
          <a:p>
            <a:pPr marL="0" indent="0">
              <a:buNone/>
            </a:pPr>
            <a:endParaRPr lang="es-CL" dirty="0"/>
          </a:p>
          <a:p>
            <a:pPr marL="0" indent="0">
              <a:buNone/>
            </a:pPr>
            <a:endParaRPr lang="es-CL" dirty="0"/>
          </a:p>
          <a:p>
            <a:pPr marL="0" indent="0" algn="ctr">
              <a:buNone/>
            </a:pPr>
            <a:endParaRPr lang="es-CL" dirty="0"/>
          </a:p>
          <a:p>
            <a:pPr marL="0" indent="0" algn="ctr">
              <a:buNone/>
            </a:pPr>
            <a:endParaRPr lang="es-CL" dirty="0"/>
          </a:p>
          <a:p>
            <a:pPr marL="0" indent="0" algn="ctr">
              <a:buNone/>
            </a:pPr>
            <a:r>
              <a:rPr lang="es-CL" dirty="0"/>
              <a:t>Etiología orgánica, psiquiátrica o mixta</a:t>
            </a:r>
          </a:p>
        </p:txBody>
      </p:sp>
      <p:sp>
        <p:nvSpPr>
          <p:cNvPr id="4" name="Flecha: hacia abajo 3">
            <a:extLst>
              <a:ext uri="{FF2B5EF4-FFF2-40B4-BE49-F238E27FC236}">
                <a16:creationId xmlns:a16="http://schemas.microsoft.com/office/drawing/2014/main" xmlns="" id="{1F862E3A-9519-45E8-97A9-5869C9A192B5}"/>
              </a:ext>
            </a:extLst>
          </p:cNvPr>
          <p:cNvSpPr/>
          <p:nvPr/>
        </p:nvSpPr>
        <p:spPr>
          <a:xfrm>
            <a:off x="5669280" y="3995224"/>
            <a:ext cx="1674056" cy="11676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xmlns="" val="2212064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1D93E31-E871-428F-828A-2AECA6CB1E6F}"/>
              </a:ext>
            </a:extLst>
          </p:cNvPr>
          <p:cNvSpPr>
            <a:spLocks noGrp="1"/>
          </p:cNvSpPr>
          <p:nvPr>
            <p:ph type="title"/>
          </p:nvPr>
        </p:nvSpPr>
        <p:spPr/>
        <p:txBody>
          <a:bodyPr/>
          <a:lstStyle/>
          <a:p>
            <a:pPr algn="ctr"/>
            <a:r>
              <a:rPr lang="es-CL" dirty="0"/>
              <a:t>Orgánica v/s Psiquiátrica</a:t>
            </a:r>
          </a:p>
        </p:txBody>
      </p:sp>
      <p:graphicFrame>
        <p:nvGraphicFramePr>
          <p:cNvPr id="4" name="Tabla 3">
            <a:extLst>
              <a:ext uri="{FF2B5EF4-FFF2-40B4-BE49-F238E27FC236}">
                <a16:creationId xmlns:a16="http://schemas.microsoft.com/office/drawing/2014/main" xmlns="" id="{26AF035A-2827-4786-8C80-3F0E32C31D59}"/>
              </a:ext>
            </a:extLst>
          </p:cNvPr>
          <p:cNvGraphicFramePr>
            <a:graphicFrameLocks noGrp="1"/>
          </p:cNvGraphicFramePr>
          <p:nvPr>
            <p:extLst>
              <p:ext uri="{D42A27DB-BD31-4B8C-83A1-F6EECF244321}">
                <p14:modId xmlns:p14="http://schemas.microsoft.com/office/powerpoint/2010/main" xmlns="" val="3801327205"/>
              </p:ext>
            </p:extLst>
          </p:nvPr>
        </p:nvGraphicFramePr>
        <p:xfrm>
          <a:off x="2984767" y="2113671"/>
          <a:ext cx="8128000" cy="37947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xmlns="" val="4207548081"/>
                    </a:ext>
                  </a:extLst>
                </a:gridCol>
                <a:gridCol w="4064000">
                  <a:extLst>
                    <a:ext uri="{9D8B030D-6E8A-4147-A177-3AD203B41FA5}">
                      <a16:colId xmlns:a16="http://schemas.microsoft.com/office/drawing/2014/main" xmlns="" val="44429867"/>
                    </a:ext>
                  </a:extLst>
                </a:gridCol>
              </a:tblGrid>
              <a:tr h="410244">
                <a:tc>
                  <a:txBody>
                    <a:bodyPr/>
                    <a:lstStyle/>
                    <a:p>
                      <a:r>
                        <a:rPr lang="es-CL" dirty="0"/>
                        <a:t>Orgánica</a:t>
                      </a:r>
                    </a:p>
                  </a:txBody>
                  <a:tcPr/>
                </a:tc>
                <a:tc>
                  <a:txBody>
                    <a:bodyPr/>
                    <a:lstStyle/>
                    <a:p>
                      <a:r>
                        <a:rPr lang="es-CL" dirty="0"/>
                        <a:t>Psiquiátrica</a:t>
                      </a:r>
                    </a:p>
                  </a:txBody>
                  <a:tcPr/>
                </a:tc>
                <a:extLst>
                  <a:ext uri="{0D108BD9-81ED-4DB2-BD59-A6C34878D82A}">
                    <a16:rowId xmlns:a16="http://schemas.microsoft.com/office/drawing/2014/main" xmlns="" val="1449775074"/>
                  </a:ext>
                </a:extLst>
              </a:tr>
              <a:tr h="1640977">
                <a:tc>
                  <a:txBody>
                    <a:bodyPr/>
                    <a:lstStyle/>
                    <a:p>
                      <a:r>
                        <a:rPr lang="es-CL" dirty="0"/>
                        <a:t>Alteración de conciencia, desorientación </a:t>
                      </a:r>
                      <a:r>
                        <a:rPr lang="es-CL" dirty="0" err="1"/>
                        <a:t>temporoespacial</a:t>
                      </a:r>
                      <a:r>
                        <a:rPr lang="es-CL" dirty="0"/>
                        <a:t>, dificultad en la atención, a veces con alucinaciones (visuales) o delirios</a:t>
                      </a:r>
                    </a:p>
                  </a:txBody>
                  <a:tcPr/>
                </a:tc>
                <a:tc>
                  <a:txBody>
                    <a:bodyPr/>
                    <a:lstStyle/>
                    <a:p>
                      <a:r>
                        <a:rPr lang="es-CL" dirty="0" err="1"/>
                        <a:t>Vigil</a:t>
                      </a:r>
                      <a:r>
                        <a:rPr lang="es-CL" dirty="0"/>
                        <a:t> y orientado</a:t>
                      </a:r>
                    </a:p>
                  </a:txBody>
                  <a:tcPr/>
                </a:tc>
                <a:extLst>
                  <a:ext uri="{0D108BD9-81ED-4DB2-BD59-A6C34878D82A}">
                    <a16:rowId xmlns:a16="http://schemas.microsoft.com/office/drawing/2014/main" xmlns="" val="2865066614"/>
                  </a:ext>
                </a:extLst>
              </a:tr>
              <a:tr h="1025611">
                <a:tc>
                  <a:txBody>
                    <a:bodyPr/>
                    <a:lstStyle/>
                    <a:p>
                      <a:r>
                        <a:rPr lang="es-CL" dirty="0"/>
                        <a:t>Comienzo agudo o subagudo y curso fluctuante (exacerbación nocturna)</a:t>
                      </a:r>
                    </a:p>
                  </a:txBody>
                  <a:tcPr/>
                </a:tc>
                <a:tc>
                  <a:txBody>
                    <a:bodyPr/>
                    <a:lstStyle/>
                    <a:p>
                      <a:r>
                        <a:rPr lang="es-CL" dirty="0"/>
                        <a:t>Fluctuación escasa</a:t>
                      </a:r>
                    </a:p>
                  </a:txBody>
                  <a:tcPr/>
                </a:tc>
                <a:extLst>
                  <a:ext uri="{0D108BD9-81ED-4DB2-BD59-A6C34878D82A}">
                    <a16:rowId xmlns:a16="http://schemas.microsoft.com/office/drawing/2014/main" xmlns="" val="4233574095"/>
                  </a:ext>
                </a:extLst>
              </a:tr>
              <a:tr h="717928">
                <a:tc>
                  <a:txBody>
                    <a:bodyPr/>
                    <a:lstStyle/>
                    <a:p>
                      <a:r>
                        <a:rPr lang="es-CL" dirty="0"/>
                        <a:t>Sin antecedentes psiquiátricos</a:t>
                      </a:r>
                    </a:p>
                  </a:txBody>
                  <a:tcPr/>
                </a:tc>
                <a:tc>
                  <a:txBody>
                    <a:bodyPr/>
                    <a:lstStyle/>
                    <a:p>
                      <a:r>
                        <a:rPr lang="es-CL" dirty="0"/>
                        <a:t>Suelen tener antecedentes psiquiátricos</a:t>
                      </a:r>
                    </a:p>
                  </a:txBody>
                  <a:tcPr/>
                </a:tc>
                <a:extLst>
                  <a:ext uri="{0D108BD9-81ED-4DB2-BD59-A6C34878D82A}">
                    <a16:rowId xmlns:a16="http://schemas.microsoft.com/office/drawing/2014/main" xmlns="" val="1429678456"/>
                  </a:ext>
                </a:extLst>
              </a:tr>
            </a:tbl>
          </a:graphicData>
        </a:graphic>
      </p:graphicFrame>
    </p:spTree>
    <p:extLst>
      <p:ext uri="{BB962C8B-B14F-4D97-AF65-F5344CB8AC3E}">
        <p14:creationId xmlns:p14="http://schemas.microsoft.com/office/powerpoint/2010/main" xmlns="" val="157759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6">
            <a:extLst>
              <a:ext uri="{FF2B5EF4-FFF2-40B4-BE49-F238E27FC236}">
                <a16:creationId xmlns:a16="http://schemas.microsoft.com/office/drawing/2014/main" xmlns="" id="{18999CFD-F0B1-4762-83D9-189DA4A28908}"/>
              </a:ext>
            </a:extLst>
          </p:cNvPr>
          <p:cNvSpPr>
            <a:spLocks noGrp="1"/>
          </p:cNvSpPr>
          <p:nvPr>
            <p:ph type="title"/>
          </p:nvPr>
        </p:nvSpPr>
        <p:spPr/>
        <p:txBody>
          <a:bodyPr/>
          <a:lstStyle/>
          <a:p>
            <a:r>
              <a:rPr lang="es-CL" dirty="0"/>
              <a:t>Mixta : psiquiátrico + orgánico</a:t>
            </a:r>
          </a:p>
        </p:txBody>
      </p:sp>
      <p:sp>
        <p:nvSpPr>
          <p:cNvPr id="8" name="Marcador de contenido 7">
            <a:extLst>
              <a:ext uri="{FF2B5EF4-FFF2-40B4-BE49-F238E27FC236}">
                <a16:creationId xmlns:a16="http://schemas.microsoft.com/office/drawing/2014/main" xmlns="" id="{D6BDB787-3C56-4F43-A857-D37289BCE7BB}"/>
              </a:ext>
            </a:extLst>
          </p:cNvPr>
          <p:cNvSpPr>
            <a:spLocks noGrp="1"/>
          </p:cNvSpPr>
          <p:nvPr>
            <p:ph idx="1"/>
          </p:nvPr>
        </p:nvSpPr>
        <p:spPr>
          <a:xfrm>
            <a:off x="2589212" y="1905000"/>
            <a:ext cx="8915400" cy="4473526"/>
          </a:xfrm>
        </p:spPr>
        <p:txBody>
          <a:bodyPr>
            <a:normAutofit/>
          </a:bodyPr>
          <a:lstStyle/>
          <a:p>
            <a:r>
              <a:rPr lang="es-CL" dirty="0"/>
              <a:t>Pacientes psiquiátricos que presentan un componente de organicidad</a:t>
            </a:r>
          </a:p>
          <a:p>
            <a:endParaRPr lang="es-CL" dirty="0"/>
          </a:p>
          <a:p>
            <a:r>
              <a:rPr lang="es-CL" dirty="0"/>
              <a:t>Suele pasar que la etiqueta de “psiquiátrico” hace que sus </a:t>
            </a:r>
            <a:r>
              <a:rPr lang="es-CL" dirty="0">
                <a:solidFill>
                  <a:schemeClr val="accent1"/>
                </a:solidFill>
              </a:rPr>
              <a:t>quejas no sean tomadas en cuenta</a:t>
            </a:r>
          </a:p>
          <a:p>
            <a:endParaRPr lang="es-CL" dirty="0">
              <a:solidFill>
                <a:schemeClr val="accent1"/>
              </a:solidFill>
            </a:endParaRPr>
          </a:p>
          <a:p>
            <a:r>
              <a:rPr lang="es-CL" dirty="0"/>
              <a:t>Institucionalización, indigencia y el alcoholismo los hacen más propensos a TBC, alteraciones vitamínicas</a:t>
            </a:r>
          </a:p>
          <a:p>
            <a:endParaRPr lang="es-CL" dirty="0"/>
          </a:p>
          <a:p>
            <a:r>
              <a:rPr lang="es-CL" dirty="0"/>
              <a:t>Síntomas como la paranoia, preocupación interna y la psicosis aguda pueden hacer que el diagnóstico médico sistemático resulte extremadamente complicado</a:t>
            </a:r>
          </a:p>
        </p:txBody>
      </p:sp>
    </p:spTree>
    <p:extLst>
      <p:ext uri="{BB962C8B-B14F-4D97-AF65-F5344CB8AC3E}">
        <p14:creationId xmlns:p14="http://schemas.microsoft.com/office/powerpoint/2010/main" xmlns="" val="2333041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xmlns="" id="{D1E011D3-7FA0-4158-9375-D233AECA5EA6}"/>
              </a:ext>
            </a:extLst>
          </p:cNvPr>
          <p:cNvSpPr txBox="1"/>
          <p:nvPr/>
        </p:nvSpPr>
        <p:spPr>
          <a:xfrm>
            <a:off x="2897944" y="6323426"/>
            <a:ext cx="7141699" cy="307777"/>
          </a:xfrm>
          <a:prstGeom prst="rect">
            <a:avLst/>
          </a:prstGeom>
          <a:noFill/>
        </p:spPr>
        <p:txBody>
          <a:bodyPr wrap="none" rtlCol="0">
            <a:spAutoFit/>
          </a:bodyPr>
          <a:lstStyle/>
          <a:p>
            <a:r>
              <a:rPr lang="es-CL" sz="1400" i="1" dirty="0"/>
              <a:t>Manual de Urgencias Psiquiátricas, Alfonso Chinchilla. 2° Edición, 2010. Pág. 154.</a:t>
            </a:r>
          </a:p>
        </p:txBody>
      </p:sp>
      <p:graphicFrame>
        <p:nvGraphicFramePr>
          <p:cNvPr id="2" name="Tabla 1">
            <a:extLst>
              <a:ext uri="{FF2B5EF4-FFF2-40B4-BE49-F238E27FC236}">
                <a16:creationId xmlns:a16="http://schemas.microsoft.com/office/drawing/2014/main" xmlns="" id="{51638C2F-CBAD-4BBC-BD65-9C6A33098BFF}"/>
              </a:ext>
            </a:extLst>
          </p:cNvPr>
          <p:cNvGraphicFramePr>
            <a:graphicFrameLocks noGrp="1"/>
          </p:cNvGraphicFramePr>
          <p:nvPr>
            <p:extLst>
              <p:ext uri="{D42A27DB-BD31-4B8C-83A1-F6EECF244321}">
                <p14:modId xmlns:p14="http://schemas.microsoft.com/office/powerpoint/2010/main" xmlns="" val="2746567622"/>
              </p:ext>
            </p:extLst>
          </p:nvPr>
        </p:nvGraphicFramePr>
        <p:xfrm>
          <a:off x="2404793" y="547468"/>
          <a:ext cx="8127999" cy="5394960"/>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xmlns="" val="1141786643"/>
                    </a:ext>
                  </a:extLst>
                </a:gridCol>
                <a:gridCol w="2709333">
                  <a:extLst>
                    <a:ext uri="{9D8B030D-6E8A-4147-A177-3AD203B41FA5}">
                      <a16:colId xmlns:a16="http://schemas.microsoft.com/office/drawing/2014/main" xmlns="" val="1378947270"/>
                    </a:ext>
                  </a:extLst>
                </a:gridCol>
                <a:gridCol w="2709333">
                  <a:extLst>
                    <a:ext uri="{9D8B030D-6E8A-4147-A177-3AD203B41FA5}">
                      <a16:colId xmlns:a16="http://schemas.microsoft.com/office/drawing/2014/main" xmlns="" val="2639228153"/>
                    </a:ext>
                  </a:extLst>
                </a:gridCol>
              </a:tblGrid>
              <a:tr h="245808">
                <a:tc gridSpan="3">
                  <a:txBody>
                    <a:bodyPr/>
                    <a:lstStyle/>
                    <a:p>
                      <a:pPr algn="ctr"/>
                      <a:r>
                        <a:rPr lang="es-CL" sz="1200" dirty="0"/>
                        <a:t>Causas de Agitación Orgánica</a:t>
                      </a:r>
                    </a:p>
                  </a:txBody>
                  <a:tcPr/>
                </a:tc>
                <a:tc hMerge="1">
                  <a:txBody>
                    <a:bodyPr/>
                    <a:lstStyle/>
                    <a:p>
                      <a:endParaRPr lang="es-CL" dirty="0"/>
                    </a:p>
                  </a:txBody>
                  <a:tcPr/>
                </a:tc>
                <a:tc hMerge="1">
                  <a:txBody>
                    <a:bodyPr/>
                    <a:lstStyle/>
                    <a:p>
                      <a:endParaRPr lang="es-CL" dirty="0"/>
                    </a:p>
                  </a:txBody>
                  <a:tcPr/>
                </a:tc>
                <a:extLst>
                  <a:ext uri="{0D108BD9-81ED-4DB2-BD59-A6C34878D82A}">
                    <a16:rowId xmlns:a16="http://schemas.microsoft.com/office/drawing/2014/main" xmlns="" val="553465152"/>
                  </a:ext>
                </a:extLst>
              </a:tr>
              <a:tr h="245808">
                <a:tc>
                  <a:txBody>
                    <a:bodyPr/>
                    <a:lstStyle/>
                    <a:p>
                      <a:pPr algn="ctr"/>
                      <a:r>
                        <a:rPr lang="es-CL" sz="1200" dirty="0"/>
                        <a:t>Intoxicación</a:t>
                      </a:r>
                    </a:p>
                  </a:txBody>
                  <a:tcPr>
                    <a:solidFill>
                      <a:srgbClr val="FFC000"/>
                    </a:solidFill>
                  </a:tcPr>
                </a:tc>
                <a:tc>
                  <a:txBody>
                    <a:bodyPr/>
                    <a:lstStyle/>
                    <a:p>
                      <a:pPr algn="ctr"/>
                      <a:r>
                        <a:rPr lang="es-CL" sz="1200" dirty="0"/>
                        <a:t>Delirium </a:t>
                      </a:r>
                    </a:p>
                  </a:txBody>
                  <a:tcPr>
                    <a:solidFill>
                      <a:srgbClr val="FFC000"/>
                    </a:solidFill>
                  </a:tcPr>
                </a:tc>
                <a:tc>
                  <a:txBody>
                    <a:bodyPr/>
                    <a:lstStyle/>
                    <a:p>
                      <a:pPr algn="ctr"/>
                      <a:r>
                        <a:rPr lang="es-CL" sz="1200" dirty="0"/>
                        <a:t>Abstinencia</a:t>
                      </a:r>
                    </a:p>
                  </a:txBody>
                  <a:tcPr>
                    <a:solidFill>
                      <a:srgbClr val="FFC000"/>
                    </a:solidFill>
                  </a:tcPr>
                </a:tc>
                <a:extLst>
                  <a:ext uri="{0D108BD9-81ED-4DB2-BD59-A6C34878D82A}">
                    <a16:rowId xmlns:a16="http://schemas.microsoft.com/office/drawing/2014/main" xmlns="" val="1775152867"/>
                  </a:ext>
                </a:extLst>
              </a:tr>
              <a:tr h="245808">
                <a:tc>
                  <a:txBody>
                    <a:bodyPr/>
                    <a:lstStyle/>
                    <a:p>
                      <a:r>
                        <a:rPr lang="es-CL" sz="1200" dirty="0"/>
                        <a:t>Alcohol </a:t>
                      </a:r>
                    </a:p>
                  </a:txBody>
                  <a:tcPr/>
                </a:tc>
                <a:tc>
                  <a:txBody>
                    <a:bodyPr/>
                    <a:lstStyle/>
                    <a:p>
                      <a:r>
                        <a:rPr lang="es-CL" sz="1200" dirty="0"/>
                        <a:t>Infecciones sistémicas o SNC</a:t>
                      </a:r>
                    </a:p>
                  </a:txBody>
                  <a:tcPr/>
                </a:tc>
                <a:tc>
                  <a:txBody>
                    <a:bodyPr/>
                    <a:lstStyle/>
                    <a:p>
                      <a:r>
                        <a:rPr lang="es-CL" sz="1200" dirty="0"/>
                        <a:t>Alcohol (delirium tremens)</a:t>
                      </a:r>
                    </a:p>
                  </a:txBody>
                  <a:tcPr/>
                </a:tc>
                <a:extLst>
                  <a:ext uri="{0D108BD9-81ED-4DB2-BD59-A6C34878D82A}">
                    <a16:rowId xmlns:a16="http://schemas.microsoft.com/office/drawing/2014/main" xmlns="" val="2229006021"/>
                  </a:ext>
                </a:extLst>
              </a:tr>
              <a:tr h="303051">
                <a:tc>
                  <a:txBody>
                    <a:bodyPr/>
                    <a:lstStyle/>
                    <a:p>
                      <a:r>
                        <a:rPr lang="es-CL" sz="1200" dirty="0"/>
                        <a:t>Estimulantes (cocaína, anfetamina)</a:t>
                      </a:r>
                    </a:p>
                  </a:txBody>
                  <a:tcPr/>
                </a:tc>
                <a:tc>
                  <a:txBody>
                    <a:bodyPr/>
                    <a:lstStyle/>
                    <a:p>
                      <a:r>
                        <a:rPr lang="es-CL" sz="1200" dirty="0"/>
                        <a:t>Fiebre</a:t>
                      </a:r>
                    </a:p>
                  </a:txBody>
                  <a:tcPr/>
                </a:tc>
                <a:tc>
                  <a:txBody>
                    <a:bodyPr/>
                    <a:lstStyle/>
                    <a:p>
                      <a:r>
                        <a:rPr lang="es-CL" sz="1200" dirty="0"/>
                        <a:t>Benzodiacepinas</a:t>
                      </a:r>
                    </a:p>
                  </a:txBody>
                  <a:tcPr/>
                </a:tc>
                <a:extLst>
                  <a:ext uri="{0D108BD9-81ED-4DB2-BD59-A6C34878D82A}">
                    <a16:rowId xmlns:a16="http://schemas.microsoft.com/office/drawing/2014/main" xmlns="" val="509668130"/>
                  </a:ext>
                </a:extLst>
              </a:tr>
              <a:tr h="245808">
                <a:tc>
                  <a:txBody>
                    <a:bodyPr/>
                    <a:lstStyle/>
                    <a:p>
                      <a:r>
                        <a:rPr lang="es-CL" sz="1200" dirty="0"/>
                        <a:t>Cannabis</a:t>
                      </a:r>
                    </a:p>
                  </a:txBody>
                  <a:tcPr/>
                </a:tc>
                <a:tc>
                  <a:txBody>
                    <a:bodyPr/>
                    <a:lstStyle/>
                    <a:p>
                      <a:r>
                        <a:rPr lang="es-CL" sz="1200" dirty="0" err="1"/>
                        <a:t>Insuf</a:t>
                      </a:r>
                      <a:r>
                        <a:rPr lang="es-CL" sz="1200" dirty="0"/>
                        <a:t>. Respiratoria</a:t>
                      </a:r>
                    </a:p>
                  </a:txBody>
                  <a:tcPr/>
                </a:tc>
                <a:tc>
                  <a:txBody>
                    <a:bodyPr/>
                    <a:lstStyle/>
                    <a:p>
                      <a:r>
                        <a:rPr lang="es-CL" sz="1200" dirty="0"/>
                        <a:t>Opiáceos </a:t>
                      </a:r>
                    </a:p>
                  </a:txBody>
                  <a:tcPr/>
                </a:tc>
                <a:extLst>
                  <a:ext uri="{0D108BD9-81ED-4DB2-BD59-A6C34878D82A}">
                    <a16:rowId xmlns:a16="http://schemas.microsoft.com/office/drawing/2014/main" xmlns="" val="1122330129"/>
                  </a:ext>
                </a:extLst>
              </a:tr>
              <a:tr h="245808">
                <a:tc>
                  <a:txBody>
                    <a:bodyPr/>
                    <a:lstStyle/>
                    <a:p>
                      <a:r>
                        <a:rPr lang="es-CL" sz="1200" dirty="0"/>
                        <a:t>Antidepresivos </a:t>
                      </a:r>
                    </a:p>
                  </a:txBody>
                  <a:tcPr/>
                </a:tc>
                <a:tc>
                  <a:txBody>
                    <a:bodyPr/>
                    <a:lstStyle/>
                    <a:p>
                      <a:r>
                        <a:rPr lang="es-CL" sz="1200" dirty="0" err="1"/>
                        <a:t>Insuf</a:t>
                      </a:r>
                      <a:r>
                        <a:rPr lang="es-CL" sz="1200" dirty="0"/>
                        <a:t>. Cardíaca</a:t>
                      </a:r>
                    </a:p>
                  </a:txBody>
                  <a:tcPr/>
                </a:tc>
                <a:tc>
                  <a:txBody>
                    <a:bodyPr/>
                    <a:lstStyle/>
                    <a:p>
                      <a:endParaRPr lang="es-CL" sz="1200" dirty="0"/>
                    </a:p>
                  </a:txBody>
                  <a:tcPr/>
                </a:tc>
                <a:extLst>
                  <a:ext uri="{0D108BD9-81ED-4DB2-BD59-A6C34878D82A}">
                    <a16:rowId xmlns:a16="http://schemas.microsoft.com/office/drawing/2014/main" xmlns="" val="1707424455"/>
                  </a:ext>
                </a:extLst>
              </a:tr>
              <a:tr h="245808">
                <a:tc>
                  <a:txBody>
                    <a:bodyPr/>
                    <a:lstStyle/>
                    <a:p>
                      <a:r>
                        <a:rPr lang="es-CL" sz="1200" dirty="0"/>
                        <a:t>Neurolépticos </a:t>
                      </a:r>
                    </a:p>
                  </a:txBody>
                  <a:tcPr/>
                </a:tc>
                <a:tc>
                  <a:txBody>
                    <a:bodyPr/>
                    <a:lstStyle/>
                    <a:p>
                      <a:r>
                        <a:rPr lang="es-CL" sz="1200" dirty="0" err="1"/>
                        <a:t>Insuf</a:t>
                      </a:r>
                      <a:r>
                        <a:rPr lang="es-CL" sz="1200" dirty="0"/>
                        <a:t>. Hepática</a:t>
                      </a:r>
                    </a:p>
                  </a:txBody>
                  <a:tcPr/>
                </a:tc>
                <a:tc>
                  <a:txBody>
                    <a:bodyPr/>
                    <a:lstStyle/>
                    <a:p>
                      <a:endParaRPr lang="es-CL" sz="1200" dirty="0"/>
                    </a:p>
                  </a:txBody>
                  <a:tcPr/>
                </a:tc>
                <a:extLst>
                  <a:ext uri="{0D108BD9-81ED-4DB2-BD59-A6C34878D82A}">
                    <a16:rowId xmlns:a16="http://schemas.microsoft.com/office/drawing/2014/main" xmlns="" val="3012210569"/>
                  </a:ext>
                </a:extLst>
              </a:tr>
              <a:tr h="245808">
                <a:tc>
                  <a:txBody>
                    <a:bodyPr/>
                    <a:lstStyle/>
                    <a:p>
                      <a:r>
                        <a:rPr lang="es-CL" sz="1200" dirty="0"/>
                        <a:t>Benzodiacepinas </a:t>
                      </a:r>
                    </a:p>
                  </a:txBody>
                  <a:tcPr/>
                </a:tc>
                <a:tc>
                  <a:txBody>
                    <a:bodyPr/>
                    <a:lstStyle/>
                    <a:p>
                      <a:r>
                        <a:rPr lang="es-CL" sz="1200" dirty="0" err="1"/>
                        <a:t>Insuf</a:t>
                      </a:r>
                      <a:r>
                        <a:rPr lang="es-CL" sz="1200" dirty="0"/>
                        <a:t>. Renal</a:t>
                      </a:r>
                    </a:p>
                  </a:txBody>
                  <a:tcPr/>
                </a:tc>
                <a:tc>
                  <a:txBody>
                    <a:bodyPr/>
                    <a:lstStyle/>
                    <a:p>
                      <a:endParaRPr lang="es-CL" sz="1200"/>
                    </a:p>
                  </a:txBody>
                  <a:tcPr/>
                </a:tc>
                <a:extLst>
                  <a:ext uri="{0D108BD9-81ED-4DB2-BD59-A6C34878D82A}">
                    <a16:rowId xmlns:a16="http://schemas.microsoft.com/office/drawing/2014/main" xmlns="" val="1107016514"/>
                  </a:ext>
                </a:extLst>
              </a:tr>
              <a:tr h="245808">
                <a:tc>
                  <a:txBody>
                    <a:bodyPr/>
                    <a:lstStyle/>
                    <a:p>
                      <a:r>
                        <a:rPr lang="es-CL" sz="1200" dirty="0"/>
                        <a:t>Anticolinérgicos </a:t>
                      </a:r>
                    </a:p>
                  </a:txBody>
                  <a:tcPr/>
                </a:tc>
                <a:tc>
                  <a:txBody>
                    <a:bodyPr/>
                    <a:lstStyle/>
                    <a:p>
                      <a:r>
                        <a:rPr lang="es-CL" sz="1200" dirty="0"/>
                        <a:t>TEC y politraumatismos</a:t>
                      </a:r>
                    </a:p>
                  </a:txBody>
                  <a:tcPr/>
                </a:tc>
                <a:tc>
                  <a:txBody>
                    <a:bodyPr/>
                    <a:lstStyle/>
                    <a:p>
                      <a:endParaRPr lang="es-CL" sz="1200" dirty="0"/>
                    </a:p>
                  </a:txBody>
                  <a:tcPr/>
                </a:tc>
                <a:extLst>
                  <a:ext uri="{0D108BD9-81ED-4DB2-BD59-A6C34878D82A}">
                    <a16:rowId xmlns:a16="http://schemas.microsoft.com/office/drawing/2014/main" xmlns="" val="1814151835"/>
                  </a:ext>
                </a:extLst>
              </a:tr>
              <a:tr h="245808">
                <a:tc>
                  <a:txBody>
                    <a:bodyPr/>
                    <a:lstStyle/>
                    <a:p>
                      <a:endParaRPr lang="es-CL" sz="1200"/>
                    </a:p>
                  </a:txBody>
                  <a:tcPr/>
                </a:tc>
                <a:tc>
                  <a:txBody>
                    <a:bodyPr/>
                    <a:lstStyle/>
                    <a:p>
                      <a:r>
                        <a:rPr lang="es-CL" sz="1200" dirty="0"/>
                        <a:t>Postoperatorio </a:t>
                      </a:r>
                    </a:p>
                  </a:txBody>
                  <a:tcPr/>
                </a:tc>
                <a:tc>
                  <a:txBody>
                    <a:bodyPr/>
                    <a:lstStyle/>
                    <a:p>
                      <a:endParaRPr lang="es-CL" sz="1200"/>
                    </a:p>
                  </a:txBody>
                  <a:tcPr/>
                </a:tc>
                <a:extLst>
                  <a:ext uri="{0D108BD9-81ED-4DB2-BD59-A6C34878D82A}">
                    <a16:rowId xmlns:a16="http://schemas.microsoft.com/office/drawing/2014/main" xmlns="" val="2317291845"/>
                  </a:ext>
                </a:extLst>
              </a:tr>
              <a:tr h="245808">
                <a:tc>
                  <a:txBody>
                    <a:bodyPr/>
                    <a:lstStyle/>
                    <a:p>
                      <a:endParaRPr lang="es-CL" sz="1200"/>
                    </a:p>
                  </a:txBody>
                  <a:tcPr/>
                </a:tc>
                <a:tc>
                  <a:txBody>
                    <a:bodyPr/>
                    <a:lstStyle/>
                    <a:p>
                      <a:r>
                        <a:rPr lang="es-CL" sz="1200" dirty="0"/>
                        <a:t>Alt. Metabólicas</a:t>
                      </a:r>
                    </a:p>
                  </a:txBody>
                  <a:tcPr/>
                </a:tc>
                <a:tc>
                  <a:txBody>
                    <a:bodyPr/>
                    <a:lstStyle/>
                    <a:p>
                      <a:endParaRPr lang="es-CL" sz="1200"/>
                    </a:p>
                  </a:txBody>
                  <a:tcPr/>
                </a:tc>
                <a:extLst>
                  <a:ext uri="{0D108BD9-81ED-4DB2-BD59-A6C34878D82A}">
                    <a16:rowId xmlns:a16="http://schemas.microsoft.com/office/drawing/2014/main" xmlns="" val="1205336997"/>
                  </a:ext>
                </a:extLst>
              </a:tr>
              <a:tr h="245808">
                <a:tc>
                  <a:txBody>
                    <a:bodyPr/>
                    <a:lstStyle/>
                    <a:p>
                      <a:endParaRPr lang="es-CL" sz="1200"/>
                    </a:p>
                  </a:txBody>
                  <a:tcPr/>
                </a:tc>
                <a:tc>
                  <a:txBody>
                    <a:bodyPr/>
                    <a:lstStyle/>
                    <a:p>
                      <a:r>
                        <a:rPr lang="es-CL" sz="1200" dirty="0"/>
                        <a:t>Crisis parciales</a:t>
                      </a:r>
                    </a:p>
                  </a:txBody>
                  <a:tcPr/>
                </a:tc>
                <a:tc>
                  <a:txBody>
                    <a:bodyPr/>
                    <a:lstStyle/>
                    <a:p>
                      <a:endParaRPr lang="es-CL" sz="1200"/>
                    </a:p>
                  </a:txBody>
                  <a:tcPr/>
                </a:tc>
                <a:extLst>
                  <a:ext uri="{0D108BD9-81ED-4DB2-BD59-A6C34878D82A}">
                    <a16:rowId xmlns:a16="http://schemas.microsoft.com/office/drawing/2014/main" xmlns="" val="1223200299"/>
                  </a:ext>
                </a:extLst>
              </a:tr>
              <a:tr h="245808">
                <a:tc>
                  <a:txBody>
                    <a:bodyPr/>
                    <a:lstStyle/>
                    <a:p>
                      <a:endParaRPr lang="es-CL" sz="1200"/>
                    </a:p>
                  </a:txBody>
                  <a:tcPr/>
                </a:tc>
                <a:tc>
                  <a:txBody>
                    <a:bodyPr/>
                    <a:lstStyle/>
                    <a:p>
                      <a:r>
                        <a:rPr lang="es-CL" sz="1200" dirty="0"/>
                        <a:t>Ictus isquémicos o hemorrágicos</a:t>
                      </a:r>
                    </a:p>
                  </a:txBody>
                  <a:tcPr/>
                </a:tc>
                <a:tc>
                  <a:txBody>
                    <a:bodyPr/>
                    <a:lstStyle/>
                    <a:p>
                      <a:endParaRPr lang="es-CL" sz="1200"/>
                    </a:p>
                  </a:txBody>
                  <a:tcPr/>
                </a:tc>
                <a:extLst>
                  <a:ext uri="{0D108BD9-81ED-4DB2-BD59-A6C34878D82A}">
                    <a16:rowId xmlns:a16="http://schemas.microsoft.com/office/drawing/2014/main" xmlns="" val="1997789066"/>
                  </a:ext>
                </a:extLst>
              </a:tr>
              <a:tr h="245808">
                <a:tc>
                  <a:txBody>
                    <a:bodyPr/>
                    <a:lstStyle/>
                    <a:p>
                      <a:endParaRPr lang="es-CL" sz="1200"/>
                    </a:p>
                  </a:txBody>
                  <a:tcPr/>
                </a:tc>
                <a:tc>
                  <a:txBody>
                    <a:bodyPr/>
                    <a:lstStyle/>
                    <a:p>
                      <a:r>
                        <a:rPr lang="es-CL" sz="1200" dirty="0"/>
                        <a:t>Tumores intracraneales</a:t>
                      </a:r>
                    </a:p>
                  </a:txBody>
                  <a:tcPr/>
                </a:tc>
                <a:tc>
                  <a:txBody>
                    <a:bodyPr/>
                    <a:lstStyle/>
                    <a:p>
                      <a:endParaRPr lang="es-CL" sz="1200"/>
                    </a:p>
                  </a:txBody>
                  <a:tcPr/>
                </a:tc>
                <a:extLst>
                  <a:ext uri="{0D108BD9-81ED-4DB2-BD59-A6C34878D82A}">
                    <a16:rowId xmlns:a16="http://schemas.microsoft.com/office/drawing/2014/main" xmlns="" val="732587793"/>
                  </a:ext>
                </a:extLst>
              </a:tr>
              <a:tr h="245808">
                <a:tc>
                  <a:txBody>
                    <a:bodyPr/>
                    <a:lstStyle/>
                    <a:p>
                      <a:endParaRPr lang="es-CL" sz="1200"/>
                    </a:p>
                  </a:txBody>
                  <a:tcPr/>
                </a:tc>
                <a:tc>
                  <a:txBody>
                    <a:bodyPr/>
                    <a:lstStyle/>
                    <a:p>
                      <a:r>
                        <a:rPr lang="es-CL" sz="1200" dirty="0"/>
                        <a:t>Tumores diseminados</a:t>
                      </a:r>
                    </a:p>
                  </a:txBody>
                  <a:tcPr/>
                </a:tc>
                <a:tc>
                  <a:txBody>
                    <a:bodyPr/>
                    <a:lstStyle/>
                    <a:p>
                      <a:endParaRPr lang="es-CL" sz="1200" dirty="0"/>
                    </a:p>
                  </a:txBody>
                  <a:tcPr/>
                </a:tc>
                <a:extLst>
                  <a:ext uri="{0D108BD9-81ED-4DB2-BD59-A6C34878D82A}">
                    <a16:rowId xmlns:a16="http://schemas.microsoft.com/office/drawing/2014/main" xmlns="" val="2363973961"/>
                  </a:ext>
                </a:extLst>
              </a:tr>
              <a:tr h="245808">
                <a:tc>
                  <a:txBody>
                    <a:bodyPr/>
                    <a:lstStyle/>
                    <a:p>
                      <a:endParaRPr lang="es-CL" sz="1200"/>
                    </a:p>
                  </a:txBody>
                  <a:tcPr/>
                </a:tc>
                <a:tc>
                  <a:txBody>
                    <a:bodyPr/>
                    <a:lstStyle/>
                    <a:p>
                      <a:r>
                        <a:rPr lang="es-CL" sz="1200" dirty="0"/>
                        <a:t>Delirium sobre demencia</a:t>
                      </a:r>
                    </a:p>
                  </a:txBody>
                  <a:tcPr/>
                </a:tc>
                <a:tc>
                  <a:txBody>
                    <a:bodyPr/>
                    <a:lstStyle/>
                    <a:p>
                      <a:endParaRPr lang="es-CL" sz="1200" dirty="0"/>
                    </a:p>
                  </a:txBody>
                  <a:tcPr/>
                </a:tc>
                <a:extLst>
                  <a:ext uri="{0D108BD9-81ED-4DB2-BD59-A6C34878D82A}">
                    <a16:rowId xmlns:a16="http://schemas.microsoft.com/office/drawing/2014/main" xmlns="" val="4122807320"/>
                  </a:ext>
                </a:extLst>
              </a:tr>
              <a:tr h="545491">
                <a:tc>
                  <a:txBody>
                    <a:bodyPr/>
                    <a:lstStyle/>
                    <a:p>
                      <a:endParaRPr lang="es-CL"/>
                    </a:p>
                  </a:txBody>
                  <a:tcPr/>
                </a:tc>
                <a:tc>
                  <a:txBody>
                    <a:bodyPr/>
                    <a:lstStyle/>
                    <a:p>
                      <a:r>
                        <a:rPr lang="es-CL" sz="1200" dirty="0" err="1"/>
                        <a:t>Farmacos</a:t>
                      </a:r>
                      <a:r>
                        <a:rPr lang="es-CL" sz="1200" dirty="0"/>
                        <a:t>: </a:t>
                      </a:r>
                      <a:r>
                        <a:rPr lang="es-CL" sz="1200" dirty="0" err="1"/>
                        <a:t>levodopa</a:t>
                      </a:r>
                      <a:r>
                        <a:rPr lang="es-CL" sz="1200" dirty="0"/>
                        <a:t>, digital, ranitidina, atropina, antihistamínico, antiepiléptico, </a:t>
                      </a:r>
                      <a:r>
                        <a:rPr lang="es-CL" sz="1200" dirty="0" err="1"/>
                        <a:t>corticoines</a:t>
                      </a:r>
                      <a:r>
                        <a:rPr lang="es-CL" sz="1200" dirty="0"/>
                        <a:t>, </a:t>
                      </a:r>
                      <a:r>
                        <a:rPr lang="es-CL" sz="1200" dirty="0" err="1"/>
                        <a:t>bZP</a:t>
                      </a:r>
                      <a:r>
                        <a:rPr lang="es-CL" sz="1200" dirty="0"/>
                        <a:t>, </a:t>
                      </a:r>
                      <a:r>
                        <a:rPr lang="es-CL" sz="1200" dirty="0" err="1"/>
                        <a:t>clorpromacina</a:t>
                      </a:r>
                      <a:endParaRPr lang="es-CL" sz="1200" dirty="0"/>
                    </a:p>
                  </a:txBody>
                  <a:tcPr/>
                </a:tc>
                <a:tc>
                  <a:txBody>
                    <a:bodyPr/>
                    <a:lstStyle/>
                    <a:p>
                      <a:endParaRPr lang="es-CL" dirty="0"/>
                    </a:p>
                  </a:txBody>
                  <a:tcPr/>
                </a:tc>
                <a:extLst>
                  <a:ext uri="{0D108BD9-81ED-4DB2-BD59-A6C34878D82A}">
                    <a16:rowId xmlns:a16="http://schemas.microsoft.com/office/drawing/2014/main" xmlns="" val="1274059464"/>
                  </a:ext>
                </a:extLst>
              </a:tr>
            </a:tbl>
          </a:graphicData>
        </a:graphic>
      </p:graphicFrame>
    </p:spTree>
    <p:extLst>
      <p:ext uri="{BB962C8B-B14F-4D97-AF65-F5344CB8AC3E}">
        <p14:creationId xmlns:p14="http://schemas.microsoft.com/office/powerpoint/2010/main" xmlns="" val="2492392158"/>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1929</TotalTime>
  <Words>2146</Words>
  <Application>Microsoft Office PowerPoint</Application>
  <PresentationFormat>Personalizado</PresentationFormat>
  <Paragraphs>257</Paragraphs>
  <Slides>32</Slides>
  <Notes>5</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Espiral</vt:lpstr>
      <vt:lpstr>Agitación Psicomotora</vt:lpstr>
      <vt:lpstr>Introducción</vt:lpstr>
      <vt:lpstr>Diapositiva 3</vt:lpstr>
      <vt:lpstr>Definición: Alteración de la </vt:lpstr>
      <vt:lpstr>Diapositiva 5</vt:lpstr>
      <vt:lpstr>Evaluación inicial</vt:lpstr>
      <vt:lpstr>Orgánica v/s Psiquiátrica</vt:lpstr>
      <vt:lpstr>Mixta : psiquiátrico + orgánico</vt:lpstr>
      <vt:lpstr>Diapositiva 9</vt:lpstr>
      <vt:lpstr>Diapositiva 10</vt:lpstr>
      <vt:lpstr>Tratamiento</vt:lpstr>
      <vt:lpstr>Contención</vt:lpstr>
      <vt:lpstr>Contención Emocional (verbal)</vt:lpstr>
      <vt:lpstr>Contención Ambiental</vt:lpstr>
      <vt:lpstr>Contención Farmacológica</vt:lpstr>
      <vt:lpstr>Alternativas Farmacológicas</vt:lpstr>
      <vt:lpstr>Antipsicóticos</vt:lpstr>
      <vt:lpstr>Diapositiva 18</vt:lpstr>
      <vt:lpstr>Benzodiazepinas</vt:lpstr>
      <vt:lpstr>Elección de Fármaco en Situaciones Especiales</vt:lpstr>
      <vt:lpstr>Contención Física (mecánica)</vt:lpstr>
      <vt:lpstr>Contención física: Requerimientos</vt:lpstr>
      <vt:lpstr>Contención física: Requerimientos</vt:lpstr>
      <vt:lpstr>Contención física paso a paso:  1. INFORMAR</vt:lpstr>
      <vt:lpstr>Contención física paso a paso:  2. REDUCCIÓN</vt:lpstr>
      <vt:lpstr>Contención física paso a paso:  3. TRASLADO</vt:lpstr>
      <vt:lpstr>Diapositiva 27</vt:lpstr>
      <vt:lpstr>Contención física paso a paso:  4. INSTALACIÓN DE SUJECIÓN</vt:lpstr>
      <vt:lpstr>Contención física paso a paso:  5. EVITAR EVENTOS ADVERSOS</vt:lpstr>
      <vt:lpstr>Diapositiva 30</vt:lpstr>
      <vt:lpstr>Gracias</vt:lpstr>
      <vt:lpstr>Bibliografía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Agitación Psicomotora</dc:title>
  <dc:creator>javier martinez</dc:creator>
  <cp:lastModifiedBy>Reuniones</cp:lastModifiedBy>
  <cp:revision>140</cp:revision>
  <dcterms:created xsi:type="dcterms:W3CDTF">2017-10-13T20:28:57Z</dcterms:created>
  <dcterms:modified xsi:type="dcterms:W3CDTF">2018-05-23T12:49:17Z</dcterms:modified>
</cp:coreProperties>
</file>