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3" r:id="rId17"/>
    <p:sldId id="274" r:id="rId18"/>
    <p:sldId id="275" r:id="rId19"/>
    <p:sldId id="290" r:id="rId20"/>
    <p:sldId id="278" r:id="rId21"/>
    <p:sldId id="279" r:id="rId22"/>
    <p:sldId id="280" r:id="rId23"/>
    <p:sldId id="293" r:id="rId24"/>
    <p:sldId id="281" r:id="rId25"/>
    <p:sldId id="282" r:id="rId26"/>
    <p:sldId id="283" r:id="rId27"/>
    <p:sldId id="284" r:id="rId28"/>
    <p:sldId id="285" r:id="rId29"/>
    <p:sldId id="291" r:id="rId30"/>
    <p:sldId id="295" r:id="rId31"/>
    <p:sldId id="277" r:id="rId32"/>
    <p:sldId id="286" r:id="rId33"/>
    <p:sldId id="287" r:id="rId34"/>
    <p:sldId id="289" r:id="rId35"/>
    <p:sldId id="288" r:id="rId36"/>
    <p:sldId id="292" r:id="rId37"/>
    <p:sldId id="294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62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561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46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008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52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08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06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12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41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8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417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7539D-2564-2F43-9ED6-96E6159B3EC2}" type="datetimeFigureOut">
              <a:rPr lang="es-ES" smtClean="0"/>
              <a:t>16-05-18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289BE-1AFC-574E-A810-5D677F87F2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36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Relationship Id="rId3" Type="http://schemas.openxmlformats.org/officeDocument/2006/relationships/image" Target="../media/image18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96981"/>
            <a:ext cx="7772400" cy="1703469"/>
          </a:xfrm>
        </p:spPr>
        <p:txBody>
          <a:bodyPr/>
          <a:lstStyle/>
          <a:p>
            <a:r>
              <a:rPr lang="es-ES" dirty="0" smtClean="0"/>
              <a:t>OCLUSIÓN EN PRÓTESIS REMOVIBLE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49310" y="4519764"/>
            <a:ext cx="2923089" cy="1119036"/>
          </a:xfrm>
        </p:spPr>
        <p:txBody>
          <a:bodyPr>
            <a:normAutofit fontScale="85000" lnSpcReduction="10000"/>
          </a:bodyPr>
          <a:lstStyle/>
          <a:p>
            <a:r>
              <a:rPr lang="es-ES" sz="2000" dirty="0" err="1" smtClean="0"/>
              <a:t>Dra</a:t>
            </a:r>
            <a:r>
              <a:rPr lang="es-ES" sz="2000" dirty="0" smtClean="0"/>
              <a:t> . Alejandra Matus </a:t>
            </a:r>
          </a:p>
          <a:p>
            <a:r>
              <a:rPr lang="es-ES" sz="2000" dirty="0" smtClean="0"/>
              <a:t>Rehabilitadora Oral </a:t>
            </a:r>
            <a:endParaRPr lang="es-ES" sz="2000" dirty="0" smtClean="0"/>
          </a:p>
          <a:p>
            <a:r>
              <a:rPr lang="es-ES" sz="2000" dirty="0" smtClean="0"/>
              <a:t>Servicio de Salud Aconcagua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46926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OBERJET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la proyección de los dientes superiores sobre los inferiores en el plano horizontal.</a:t>
            </a:r>
          </a:p>
          <a:p>
            <a:r>
              <a:rPr lang="es-ES" dirty="0" smtClean="0"/>
              <a:t>Valor: 3-3,5 </a:t>
            </a:r>
            <a:r>
              <a:rPr lang="es-ES" dirty="0" err="1" smtClean="0"/>
              <a:t>mm.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909" y="3925927"/>
            <a:ext cx="2321694" cy="15452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135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PLANO OCLUSAL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la superficie donde contactan las arcadas en </a:t>
            </a:r>
            <a:r>
              <a:rPr lang="es-ES" dirty="0" err="1" smtClean="0"/>
              <a:t>intercuspidación</a:t>
            </a:r>
            <a:r>
              <a:rPr lang="es-ES" dirty="0" smtClean="0"/>
              <a:t> máxima .</a:t>
            </a:r>
          </a:p>
          <a:p>
            <a:r>
              <a:rPr lang="es-ES" dirty="0" smtClean="0"/>
              <a:t>Incisivo central- Canino- cúspide vestibular de 1º PM- dos cúspides de 2ªPM y cúspide </a:t>
            </a:r>
            <a:r>
              <a:rPr lang="es-ES" dirty="0" err="1" smtClean="0"/>
              <a:t>mesiopalatina</a:t>
            </a:r>
            <a:r>
              <a:rPr lang="es-ES" dirty="0" smtClean="0"/>
              <a:t> de 1ºM </a:t>
            </a:r>
            <a:r>
              <a:rPr lang="es-ES" dirty="0" err="1" smtClean="0"/>
              <a:t>sup</a:t>
            </a:r>
            <a:r>
              <a:rPr lang="es-ES" dirty="0" smtClean="0"/>
              <a:t>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9758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CURVA DE SPEE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el sentido sagital es una curva de concavidad superior dada por la superficie </a:t>
            </a:r>
            <a:r>
              <a:rPr lang="es-ES" dirty="0" err="1" smtClean="0"/>
              <a:t>oclusal</a:t>
            </a:r>
            <a:r>
              <a:rPr lang="es-ES" dirty="0" smtClean="0"/>
              <a:t> del maxilar inferior.</a:t>
            </a:r>
          </a:p>
          <a:p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528" y="3958918"/>
            <a:ext cx="3018447" cy="19361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462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CURVA DE WILSON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sentido frontal, es la curva que une las cúspides linguales de molares homólogos presentando concavidad superior.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20" y="3942422"/>
            <a:ext cx="3612239" cy="15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045" y="3700890"/>
            <a:ext cx="1998345" cy="1369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0736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OCLUSIÓN DENTADOS.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mayoría: oclusión no balanceada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2400" dirty="0" smtClean="0"/>
              <a:t>Ausencia de contacto de contacto en los dientes posteriores en protrusión (vis a vis) y ausencia de contacto </a:t>
            </a:r>
            <a:r>
              <a:rPr lang="es-ES" sz="2400" dirty="0" err="1" smtClean="0"/>
              <a:t>interdentario</a:t>
            </a:r>
            <a:r>
              <a:rPr lang="es-ES" sz="2400" dirty="0" smtClean="0"/>
              <a:t> en el lado de balance en movimiento de lateralidad.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Ésta desoclusión se observa en protección canina (función canina) y oclusión de grupo(función de grupo)</a:t>
            </a:r>
          </a:p>
          <a:p>
            <a:endParaRPr lang="es-ES" sz="900" dirty="0" smtClean="0"/>
          </a:p>
          <a:p>
            <a:endParaRPr lang="es-ES" sz="900" dirty="0"/>
          </a:p>
          <a:p>
            <a:endParaRPr lang="es-ES" sz="900" dirty="0" smtClean="0"/>
          </a:p>
          <a:p>
            <a:endParaRPr lang="es-ES" sz="900" dirty="0"/>
          </a:p>
          <a:p>
            <a:r>
              <a:rPr lang="es-ES" sz="900" dirty="0" err="1" smtClean="0"/>
              <a:t>Ernest</a:t>
            </a:r>
            <a:r>
              <a:rPr lang="es-ES" sz="900" dirty="0" smtClean="0"/>
              <a:t> </a:t>
            </a:r>
            <a:r>
              <a:rPr lang="es-ES" sz="900" dirty="0" err="1"/>
              <a:t>Mallat</a:t>
            </a:r>
            <a:r>
              <a:rPr lang="es-ES" sz="900" dirty="0"/>
              <a:t> D., </a:t>
            </a:r>
            <a:r>
              <a:rPr lang="es-ES" sz="900" dirty="0" err="1"/>
              <a:t>Ernest</a:t>
            </a:r>
            <a:r>
              <a:rPr lang="es-ES" sz="900" dirty="0"/>
              <a:t> </a:t>
            </a:r>
            <a:r>
              <a:rPr lang="es-ES" sz="900" dirty="0" err="1"/>
              <a:t>Mallat</a:t>
            </a:r>
            <a:r>
              <a:rPr lang="es-ES" sz="900" dirty="0"/>
              <a:t> C. </a:t>
            </a:r>
            <a:r>
              <a:rPr lang="es-ES" sz="900" dirty="0" smtClean="0"/>
              <a:t>“</a:t>
            </a:r>
            <a:r>
              <a:rPr lang="es-ES" sz="900" dirty="0" err="1" smtClean="0"/>
              <a:t>Pótesis</a:t>
            </a:r>
            <a:r>
              <a:rPr lang="es-ES" sz="900" dirty="0" smtClean="0"/>
              <a:t> </a:t>
            </a:r>
            <a:r>
              <a:rPr lang="es-ES" sz="900" dirty="0"/>
              <a:t>Parcial Removible </a:t>
            </a:r>
            <a:r>
              <a:rPr lang="es-ES" sz="900" dirty="0" smtClean="0"/>
              <a:t>y </a:t>
            </a:r>
            <a:r>
              <a:rPr lang="es-ES" sz="900" dirty="0" err="1" smtClean="0"/>
              <a:t>Sobredentaduras</a:t>
            </a:r>
            <a:r>
              <a:rPr lang="es-ES" sz="900" dirty="0"/>
              <a:t>”. Madrid: </a:t>
            </a:r>
            <a:r>
              <a:rPr lang="es-ES" sz="900" dirty="0" err="1"/>
              <a:t>Elsiever</a:t>
            </a:r>
            <a:r>
              <a:rPr lang="es-ES" sz="900" dirty="0" smtClean="0"/>
              <a:t>,</a:t>
            </a:r>
            <a:r>
              <a:rPr lang="es-ES_tradnl" sz="900" dirty="0" smtClean="0"/>
              <a:t>año </a:t>
            </a:r>
            <a:r>
              <a:rPr lang="es-ES_tradnl" sz="900" dirty="0"/>
              <a:t>2004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99347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PRÓTESIS COMPLETAS.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     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Oclusión totalmente balanceada</a:t>
            </a:r>
          </a:p>
        </p:txBody>
      </p:sp>
    </p:spTree>
    <p:extLst>
      <p:ext uri="{BB962C8B-B14F-4D97-AF65-F5344CB8AC3E}">
        <p14:creationId xmlns:p14="http://schemas.microsoft.com/office/powerpoint/2010/main" val="3055295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OCLUSIÓN BALANCEADA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En una prótesis completa todos los dientes  de una misma arcada son solidarios.</a:t>
            </a:r>
          </a:p>
          <a:p>
            <a:r>
              <a:rPr lang="es-ES" sz="2400" dirty="0" smtClean="0"/>
              <a:t>Armonía entre todos los dientes.</a:t>
            </a:r>
          </a:p>
          <a:p>
            <a:r>
              <a:rPr lang="es-ES" sz="2400" dirty="0" smtClean="0"/>
              <a:t>Propulsión hay contacto uniforme entre todos los dientes antagonistas </a:t>
            </a:r>
          </a:p>
          <a:p>
            <a:r>
              <a:rPr lang="es-ES" sz="2400" dirty="0" smtClean="0"/>
              <a:t>Lateralidad : hay contacto en el lado de trabajo entre incisivos , caninos , PM y M , en el de no trabajo en PM y M.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En prótesis completa se intenta evitar la desoclusión posterior. </a:t>
            </a:r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911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11360"/>
            <a:ext cx="8229600" cy="5614803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              OBJETIVO DE OCLUSIÓN BALANCEADA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/>
          </a:p>
          <a:p>
            <a:r>
              <a:rPr lang="es-ES" sz="2000" dirty="0" smtClean="0"/>
              <a:t>El paciente presenta fuerza </a:t>
            </a:r>
            <a:r>
              <a:rPr lang="es-ES" sz="2000" dirty="0" err="1" smtClean="0"/>
              <a:t>equilibrante</a:t>
            </a:r>
            <a:r>
              <a:rPr lang="es-ES" sz="2000" dirty="0" smtClean="0"/>
              <a:t> que estabiliza la prótesis de todas las posiciones intermedias desde la relación vis a vis y lateralidad.</a:t>
            </a:r>
          </a:p>
          <a:p>
            <a:pPr marL="0" indent="0">
              <a:buNone/>
            </a:pPr>
            <a:endParaRPr lang="es-ES" sz="2000" dirty="0" smtClean="0"/>
          </a:p>
          <a:p>
            <a:r>
              <a:rPr lang="es-ES" sz="2000" dirty="0" smtClean="0"/>
              <a:t>En esta condiciones las fuerzas provenientes de un contacto excéntrico se reparten sobre toda la superficie de apoyo por la acción </a:t>
            </a:r>
            <a:r>
              <a:rPr lang="es-ES" sz="2000" dirty="0" err="1" smtClean="0"/>
              <a:t>equilibrante</a:t>
            </a:r>
            <a:r>
              <a:rPr lang="es-ES" sz="2000" dirty="0" smtClean="0"/>
              <a:t> de los contactos balanceados.</a:t>
            </a:r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568" y="3909431"/>
            <a:ext cx="2819259" cy="1944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2334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27856"/>
            <a:ext cx="8229600" cy="5598307"/>
          </a:xfrm>
        </p:spPr>
        <p:txBody>
          <a:bodyPr/>
          <a:lstStyle/>
          <a:p>
            <a:pPr marL="0" indent="0">
              <a:buNone/>
            </a:pPr>
            <a:r>
              <a:rPr lang="es-ES" sz="2400" dirty="0" smtClean="0"/>
              <a:t>Si se realiza una prótesis no balanceada y el paciente lleva la mandíbula a una posición excéntrica , se observa: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sz="2400" dirty="0" smtClean="0"/>
              <a:t>Compresión mucosa y ósea en el punto de aplicación de la fuerza con hundimiento de la prótesis en ese punto y levantamiento en el lado opuesto.</a:t>
            </a:r>
          </a:p>
          <a:p>
            <a:endParaRPr lang="es-ES" sz="2400" dirty="0" smtClean="0"/>
          </a:p>
          <a:p>
            <a:r>
              <a:rPr lang="es-ES" sz="2400" dirty="0" smtClean="0"/>
              <a:t>Si la fuerza es superior a la retención de la prótesis, ésta puede desprenderse totalmente.</a:t>
            </a:r>
          </a:p>
          <a:p>
            <a:endParaRPr lang="es-ES" sz="2400" dirty="0" smtClean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25812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422531"/>
          </a:xfrm>
        </p:spPr>
        <p:txBody>
          <a:bodyPr/>
          <a:lstStyle/>
          <a:p>
            <a:r>
              <a:rPr lang="es-ES" dirty="0" smtClean="0"/>
              <a:t>CLÍNICA 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888" y="1638954"/>
            <a:ext cx="2198812" cy="1610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819" y="4021565"/>
            <a:ext cx="1939925" cy="145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284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INTRODUCCIÓN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smtClean="0"/>
              <a:t>Oclusión: </a:t>
            </a:r>
          </a:p>
          <a:p>
            <a:pPr marL="0" indent="0">
              <a:buNone/>
            </a:pPr>
            <a:r>
              <a:rPr lang="es-ES" dirty="0" smtClean="0"/>
              <a:t>Estado de cierre.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“Relación </a:t>
            </a:r>
            <a:r>
              <a:rPr lang="es-ES" dirty="0"/>
              <a:t>de contacto tanto en estática</a:t>
            </a:r>
          </a:p>
          <a:p>
            <a:pPr marL="0" indent="0">
              <a:buNone/>
            </a:pPr>
            <a:r>
              <a:rPr lang="es-ES" dirty="0"/>
              <a:t>como en dinámica entre las </a:t>
            </a:r>
            <a:r>
              <a:rPr lang="es-ES" dirty="0" smtClean="0"/>
              <a:t>superficies dentarias </a:t>
            </a:r>
            <a:r>
              <a:rPr lang="es-ES" dirty="0"/>
              <a:t>oponentes, principalmente como</a:t>
            </a:r>
          </a:p>
          <a:p>
            <a:pPr marL="0" indent="0">
              <a:buNone/>
            </a:pPr>
            <a:r>
              <a:rPr lang="es-ES" dirty="0"/>
              <a:t>resultado de la actividad neuromuscular</a:t>
            </a:r>
          </a:p>
          <a:p>
            <a:pPr marL="0" indent="0">
              <a:buNone/>
            </a:pPr>
            <a:r>
              <a:rPr lang="es-ES" dirty="0" smtClean="0"/>
              <a:t>Mandibular”</a:t>
            </a:r>
          </a:p>
          <a:p>
            <a:r>
              <a:rPr lang="es-ES" sz="1500" dirty="0"/>
              <a:t>MANNS A, Comunicación </a:t>
            </a:r>
            <a:r>
              <a:rPr lang="es-ES" sz="1500" dirty="0" err="1"/>
              <a:t>Personal</a:t>
            </a:r>
            <a:r>
              <a:rPr lang="es-ES" sz="1500" dirty="0" err="1" smtClean="0"/>
              <a:t>,Santiago</a:t>
            </a:r>
            <a:r>
              <a:rPr lang="es-ES" sz="1500" dirty="0"/>
              <a:t>, Chile, </a:t>
            </a:r>
            <a:r>
              <a:rPr lang="es-ES" sz="1500" dirty="0" smtClean="0"/>
              <a:t>2004.2</a:t>
            </a:r>
            <a:r>
              <a:rPr lang="es-ES" sz="1500" dirty="0"/>
              <a:t>.</a:t>
            </a:r>
          </a:p>
          <a:p>
            <a:pPr marL="0" indent="0">
              <a:buNone/>
            </a:pPr>
            <a:r>
              <a:rPr lang="es-ES" sz="1500" dirty="0"/>
              <a:t> </a:t>
            </a:r>
          </a:p>
          <a:p>
            <a:r>
              <a:rPr lang="es-ES" sz="1500" dirty="0" err="1"/>
              <a:t>Ernest</a:t>
            </a:r>
            <a:r>
              <a:rPr lang="es-ES" sz="1500" dirty="0"/>
              <a:t> </a:t>
            </a:r>
            <a:r>
              <a:rPr lang="es-ES" sz="1500" dirty="0" err="1"/>
              <a:t>Mallat</a:t>
            </a:r>
            <a:r>
              <a:rPr lang="es-ES" sz="1500" dirty="0"/>
              <a:t> D., </a:t>
            </a:r>
            <a:r>
              <a:rPr lang="es-ES" sz="1500" dirty="0" err="1"/>
              <a:t>Ernest</a:t>
            </a:r>
            <a:r>
              <a:rPr lang="es-ES" sz="1500" dirty="0"/>
              <a:t> </a:t>
            </a:r>
            <a:r>
              <a:rPr lang="es-ES" sz="1500" dirty="0" err="1"/>
              <a:t>Mallat</a:t>
            </a:r>
            <a:r>
              <a:rPr lang="es-ES" sz="1500" dirty="0"/>
              <a:t> C. </a:t>
            </a:r>
            <a:r>
              <a:rPr lang="es-ES" sz="1500" dirty="0" smtClean="0"/>
              <a:t>“</a:t>
            </a:r>
            <a:r>
              <a:rPr lang="es-ES" sz="1500" dirty="0" err="1" smtClean="0"/>
              <a:t>Pótesis</a:t>
            </a:r>
            <a:r>
              <a:rPr lang="es-ES" sz="1500" dirty="0" smtClean="0"/>
              <a:t> </a:t>
            </a:r>
            <a:r>
              <a:rPr lang="es-ES" sz="1500" dirty="0"/>
              <a:t>Parcial Removible </a:t>
            </a:r>
            <a:r>
              <a:rPr lang="es-ES" sz="1500" dirty="0" smtClean="0"/>
              <a:t>y </a:t>
            </a:r>
            <a:r>
              <a:rPr lang="es-ES" sz="1500" dirty="0" err="1" smtClean="0"/>
              <a:t>Sobredentaduras</a:t>
            </a:r>
            <a:r>
              <a:rPr lang="es-ES" sz="1500" dirty="0"/>
              <a:t>”. Madrid: </a:t>
            </a:r>
            <a:r>
              <a:rPr lang="es-ES" sz="1500" dirty="0" err="1"/>
              <a:t>Elsiever</a:t>
            </a:r>
            <a:r>
              <a:rPr lang="es-ES" sz="1500" dirty="0"/>
              <a:t>,</a:t>
            </a:r>
          </a:p>
          <a:p>
            <a:pPr marL="0" indent="0">
              <a:buNone/>
            </a:pPr>
            <a:r>
              <a:rPr lang="es-ES_tradnl" sz="1500" dirty="0"/>
              <a:t>año 2004.</a:t>
            </a: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val="3376017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RODETES DE REGISTRO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Dar relleno para normalizar la armonía facial del tercio inferior de la cara.</a:t>
            </a:r>
          </a:p>
          <a:p>
            <a:r>
              <a:rPr lang="es-ES" sz="2800" dirty="0" smtClean="0"/>
              <a:t>Poder traspasar mediante el arco facial la posición del maxilar anatómico del paciente en ese espacio </a:t>
            </a:r>
            <a:r>
              <a:rPr lang="es-ES" sz="2800" dirty="0" err="1" smtClean="0"/>
              <a:t>tridimiensional</a:t>
            </a:r>
            <a:r>
              <a:rPr lang="es-ES" sz="2800" dirty="0" smtClean="0"/>
              <a:t> al articulador.</a:t>
            </a:r>
          </a:p>
          <a:p>
            <a:r>
              <a:rPr lang="es-ES" sz="2800" dirty="0" smtClean="0"/>
              <a:t>Determinar la altura de la cara en sentido vertical: Dimensión vertical.</a:t>
            </a:r>
          </a:p>
          <a:p>
            <a:r>
              <a:rPr lang="es-ES" sz="2800" dirty="0" smtClean="0"/>
              <a:t>Ubicar la mandíbula en relación al macizo </a:t>
            </a:r>
            <a:r>
              <a:rPr lang="es-ES" sz="2800" dirty="0" err="1" smtClean="0"/>
              <a:t>craneomaxilar</a:t>
            </a:r>
            <a:r>
              <a:rPr lang="es-ES" sz="2800" dirty="0" smtClean="0"/>
              <a:t> en el plano horizontal :</a:t>
            </a:r>
            <a:r>
              <a:rPr lang="es-ES" sz="2800" dirty="0"/>
              <a:t> R</a:t>
            </a:r>
            <a:r>
              <a:rPr lang="es-ES" sz="2800" dirty="0" smtClean="0"/>
              <a:t>elación céntrica.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262537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ETAPA CLÍNICA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Rodete maxilar en boca se debe observar: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2000" dirty="0" smtClean="0"/>
              <a:t>1-Relleno de labio : soporte labial, estético.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2-Altura de rodete</a:t>
            </a:r>
          </a:p>
          <a:p>
            <a:pPr marL="0" indent="0">
              <a:buNone/>
            </a:pPr>
            <a:endParaRPr lang="es-ES" sz="2000" dirty="0" smtClean="0"/>
          </a:p>
          <a:p>
            <a:r>
              <a:rPr lang="es-ES" sz="2000" dirty="0" smtClean="0"/>
              <a:t>Labio largo ,el rodete debe quedar al borde libre del labio superior, en reposo. </a:t>
            </a:r>
          </a:p>
          <a:p>
            <a:r>
              <a:rPr lang="es-ES" sz="2000" dirty="0" smtClean="0"/>
              <a:t>En labio corto se debe ver 2mm aprox. </a:t>
            </a:r>
          </a:p>
          <a:p>
            <a:pPr marL="0" indent="0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292830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PLANO DE ORIENTACIÓN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400" dirty="0" smtClean="0"/>
              <a:t>Platina de </a:t>
            </a:r>
            <a:r>
              <a:rPr lang="es-ES" sz="2400" dirty="0" err="1" smtClean="0"/>
              <a:t>fox</a:t>
            </a:r>
            <a:r>
              <a:rPr lang="es-ES" sz="2400" dirty="0" smtClean="0"/>
              <a:t> y regla milimétrica</a:t>
            </a:r>
          </a:p>
          <a:p>
            <a:pPr marL="0" indent="0">
              <a:buNone/>
            </a:pPr>
            <a:endParaRPr lang="es-ES" sz="2400" dirty="0" smtClean="0"/>
          </a:p>
          <a:p>
            <a:r>
              <a:rPr lang="es-ES" sz="2400" dirty="0" smtClean="0"/>
              <a:t>Posición del paciente: espalda erguida , cabeza recta , mirada al frente,  de pie o sentado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1-Vista de frente : paralela al plano </a:t>
            </a:r>
            <a:r>
              <a:rPr lang="es-ES" sz="2400" dirty="0" err="1" smtClean="0"/>
              <a:t>bipupilar</a:t>
            </a: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2-Vista de lado: paralela la plano de Camper (borde posterior del </a:t>
            </a:r>
            <a:r>
              <a:rPr lang="es-ES" sz="2400" dirty="0" err="1" smtClean="0"/>
              <a:t>tragus</a:t>
            </a:r>
            <a:r>
              <a:rPr lang="es-ES" sz="2400" dirty="0" smtClean="0"/>
              <a:t> a la parte mas convexa del ala de la nariz).</a:t>
            </a:r>
          </a:p>
          <a:p>
            <a:pPr marL="0" indent="0">
              <a:buNone/>
            </a:pPr>
            <a:endParaRPr lang="es-ES" sz="2400" dirty="0" smtClean="0"/>
          </a:p>
          <a:p>
            <a:r>
              <a:rPr lang="es-ES" sz="2400" dirty="0" smtClean="0"/>
              <a:t>Modificar el rodete de registro según parámetros.</a:t>
            </a:r>
          </a:p>
          <a:p>
            <a:endParaRPr lang="es-ES" sz="2400" dirty="0" smtClean="0"/>
          </a:p>
          <a:p>
            <a:r>
              <a:rPr lang="es-ES" sz="2400" dirty="0" smtClean="0"/>
              <a:t>Traspaso al articulador ( en clínica se prueba el rodete  inferior para determinar la DV)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209228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515" y="1566339"/>
            <a:ext cx="2243771" cy="1798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383" y="3958919"/>
            <a:ext cx="2218513" cy="1972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Marcador de contenido 7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2881" b="-52881"/>
          <a:stretch>
            <a:fillRect/>
          </a:stretch>
        </p:blipFill>
        <p:spPr bwMode="auto">
          <a:xfrm>
            <a:off x="4040536" y="626828"/>
            <a:ext cx="4256071" cy="3084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886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DIMENSIÓN VERTICAL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Indica la altura facial del tercio inferior de la cara.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2400" dirty="0" smtClean="0"/>
              <a:t>1.DV </a:t>
            </a:r>
            <a:r>
              <a:rPr lang="es-ES" sz="2400" dirty="0" err="1" smtClean="0"/>
              <a:t>oclusal</a:t>
            </a:r>
            <a:r>
              <a:rPr lang="es-ES" sz="2400" dirty="0" smtClean="0"/>
              <a:t>: altura cuando la mandíbula se encuentra estabilizada, por los contactos homogéneos de los rodetes de oclusión, dientes o prótesis.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2.DV  de reposo: altura del tercio inferior de la cara cuando la mandíbula adopta su posición postural habitual (P.P.H)</a:t>
            </a:r>
          </a:p>
        </p:txBody>
      </p:sp>
    </p:spTree>
    <p:extLst>
      <p:ext uri="{BB962C8B-B14F-4D97-AF65-F5344CB8AC3E}">
        <p14:creationId xmlns:p14="http://schemas.microsoft.com/office/powerpoint/2010/main" val="4138435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POSICIÓN POSTURAL HABITUAL.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sz="2000" dirty="0" smtClean="0"/>
              <a:t>Es la posición en la que existe equilibrio neuromuscular por la actividad tónica de los músculos elevadores y depresores.</a:t>
            </a:r>
          </a:p>
          <a:p>
            <a:pPr marL="0" indent="0">
              <a:buNone/>
            </a:pPr>
            <a:endParaRPr lang="es-ES" sz="2000" dirty="0" smtClean="0"/>
          </a:p>
          <a:p>
            <a:r>
              <a:rPr lang="es-ES" sz="2000" dirty="0" smtClean="0"/>
              <a:t>No existe contacto dentario : Espacio libre </a:t>
            </a:r>
            <a:r>
              <a:rPr lang="es-ES" sz="2000" dirty="0" err="1" smtClean="0"/>
              <a:t>interoclusal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Normo: 3-4 mm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</a:t>
            </a:r>
            <a:r>
              <a:rPr lang="es-ES" sz="2000" dirty="0" err="1" smtClean="0"/>
              <a:t>Mesio</a:t>
            </a:r>
            <a:r>
              <a:rPr lang="es-ES" sz="2000" dirty="0" smtClean="0"/>
              <a:t> :2-3 mm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Disto: 4-10 mm</a:t>
            </a:r>
          </a:p>
          <a:p>
            <a:pPr marL="0" indent="0">
              <a:buNone/>
            </a:pPr>
            <a:r>
              <a:rPr lang="es-ES" dirty="0" smtClean="0"/>
              <a:t>A mayor edad mayor espacio libre y DV </a:t>
            </a:r>
            <a:r>
              <a:rPr lang="es-ES" dirty="0" err="1" smtClean="0"/>
              <a:t>disminuída</a:t>
            </a:r>
            <a:r>
              <a:rPr lang="es-ES" dirty="0" smtClean="0"/>
              <a:t> </a:t>
            </a:r>
          </a:p>
          <a:p>
            <a:pPr marL="0" indent="0">
              <a:buNone/>
            </a:pPr>
            <a:r>
              <a:rPr lang="es-ES" sz="2000" dirty="0" smtClean="0"/>
              <a:t>Para determinar el E.L.I :</a:t>
            </a:r>
          </a:p>
          <a:p>
            <a:r>
              <a:rPr lang="es-ES" sz="2000" dirty="0" smtClean="0"/>
              <a:t>Paciente de pie o sentado</a:t>
            </a:r>
          </a:p>
          <a:p>
            <a:r>
              <a:rPr lang="es-ES" sz="2000" dirty="0" smtClean="0"/>
              <a:t>Espalda erguida vertical</a:t>
            </a:r>
          </a:p>
          <a:p>
            <a:r>
              <a:rPr lang="es-ES" sz="2000" dirty="0" smtClean="0"/>
              <a:t>Cabeza en relación recta con el cuello y mirando al horizonte.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113494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DETERMINACIÓN DE DV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2000" dirty="0" smtClean="0"/>
              <a:t>Rodete mandibular queda a nivel del borde libre del labio inferior.</a:t>
            </a:r>
          </a:p>
          <a:p>
            <a:r>
              <a:rPr lang="es-ES" sz="2000" dirty="0" smtClean="0"/>
              <a:t>Se comprueba que el contacto de ambos rodetes sea uniforme</a:t>
            </a:r>
          </a:p>
          <a:p>
            <a:r>
              <a:rPr lang="es-ES" sz="2000" dirty="0" smtClean="0"/>
              <a:t>Se observa la estética  y los surcos faciales. Si los músculos están tensos, se rebaja el rodete .</a:t>
            </a:r>
          </a:p>
          <a:p>
            <a:r>
              <a:rPr lang="es-ES" sz="2000" dirty="0" smtClean="0"/>
              <a:t>Aplicar lo test fonéticos: </a:t>
            </a:r>
          </a:p>
          <a:p>
            <a:pPr marL="0" indent="0">
              <a:buNone/>
            </a:pPr>
            <a:r>
              <a:rPr lang="es-ES" sz="2000" dirty="0" smtClean="0"/>
              <a:t>          1- </a:t>
            </a:r>
            <a:r>
              <a:rPr lang="es-ES" sz="2000" dirty="0" err="1" smtClean="0"/>
              <a:t>Gillis</a:t>
            </a:r>
            <a:r>
              <a:rPr lang="es-ES" sz="2000" dirty="0" smtClean="0"/>
              <a:t>: fonema </a:t>
            </a:r>
            <a:r>
              <a:rPr lang="es-ES" sz="2000" dirty="0" err="1" smtClean="0"/>
              <a:t>emmmm</a:t>
            </a:r>
            <a:r>
              <a:rPr lang="es-ES" sz="2000" dirty="0" smtClean="0"/>
              <a:t>  DVO-DVR: ELI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Normo</a:t>
            </a:r>
            <a:r>
              <a:rPr lang="es-ES" sz="2000" dirty="0"/>
              <a:t>: 3-4 mm</a:t>
            </a:r>
          </a:p>
          <a:p>
            <a:pPr marL="0" indent="0">
              <a:buNone/>
            </a:pPr>
            <a:r>
              <a:rPr lang="es-ES" sz="2000" dirty="0"/>
              <a:t>        </a:t>
            </a:r>
            <a:r>
              <a:rPr lang="es-ES" sz="2000" dirty="0" err="1" smtClean="0"/>
              <a:t>Mesio</a:t>
            </a:r>
            <a:r>
              <a:rPr lang="es-ES" sz="2000" dirty="0" smtClean="0"/>
              <a:t> </a:t>
            </a:r>
            <a:r>
              <a:rPr lang="es-ES" sz="2000" dirty="0"/>
              <a:t>:2-3 mm</a:t>
            </a:r>
          </a:p>
          <a:p>
            <a:pPr marL="0" indent="0">
              <a:buNone/>
            </a:pPr>
            <a:r>
              <a:rPr lang="es-ES" sz="2000" dirty="0"/>
              <a:t>        </a:t>
            </a:r>
            <a:r>
              <a:rPr lang="es-ES" sz="2000" dirty="0" smtClean="0"/>
              <a:t>Disto</a:t>
            </a:r>
            <a:r>
              <a:rPr lang="es-ES" sz="2000" dirty="0"/>
              <a:t>: 4-10 mm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2-Silverman: fonema S (normo 1,mesio 2, disto 3) verificador.</a:t>
            </a:r>
          </a:p>
          <a:p>
            <a:pPr marL="0" indent="0">
              <a:buNone/>
            </a:pPr>
            <a:endParaRPr lang="es-ES" sz="2000" dirty="0"/>
          </a:p>
          <a:p>
            <a:r>
              <a:rPr lang="es-ES" sz="2000" dirty="0" smtClean="0"/>
              <a:t>Comodidad</a:t>
            </a:r>
          </a:p>
          <a:p>
            <a:r>
              <a:rPr lang="es-ES" sz="2000" dirty="0" smtClean="0"/>
              <a:t>Trague saliva: no debe contactar rodetes.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DV aumentada , ELI disminuido, se produce una reabsorción violenta de rebordes alveolares.</a:t>
            </a:r>
          </a:p>
          <a:p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839982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RELACIÓN CÉNTRICA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Es la posición equilibrada de la mandíbula respecto al maxilar en relación a los planos horizontal, sagital, frontal.</a:t>
            </a:r>
          </a:p>
          <a:p>
            <a:r>
              <a:rPr lang="es-ES" sz="2000" dirty="0" smtClean="0"/>
              <a:t>Es una posición ligamentosa , de tipo ósea  estable y definible .</a:t>
            </a:r>
          </a:p>
          <a:p>
            <a:endParaRPr lang="es-ES" sz="2000" dirty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En desdentados la RC es coincidente con la oclusión céntrica .</a:t>
            </a:r>
          </a:p>
          <a:p>
            <a:pPr marL="0" indent="0">
              <a:buNone/>
            </a:pPr>
            <a:r>
              <a:rPr lang="es-ES" sz="2000" dirty="0" smtClean="0"/>
              <a:t>Por lo tanto una vez determinada la RC podemos construir  la oclusión céntrica.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dirty="0" smtClean="0"/>
              <a:t>Estabilidad de prótesis.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dirty="0" smtClean="0"/>
              <a:t>Evita reabsorción ósea.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dirty="0" smtClean="0"/>
              <a:t>Mantiene ATM y </a:t>
            </a:r>
            <a:r>
              <a:rPr lang="es-ES" sz="2000" dirty="0" err="1" smtClean="0"/>
              <a:t>neuromusculatura</a:t>
            </a:r>
            <a:r>
              <a:rPr lang="es-ES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622215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78370"/>
            <a:ext cx="8229600" cy="56477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400" dirty="0" smtClean="0"/>
              <a:t>Toma de registro de RC : en clínica </a:t>
            </a:r>
          </a:p>
          <a:p>
            <a:pPr marL="0" indent="0">
              <a:buNone/>
            </a:pPr>
            <a:r>
              <a:rPr lang="es-ES" sz="2400" dirty="0" smtClean="0"/>
              <a:t>Requisitos:</a:t>
            </a:r>
          </a:p>
          <a:p>
            <a:r>
              <a:rPr lang="es-ES" sz="2400" dirty="0" smtClean="0"/>
              <a:t>Rodetes estables dimensionalmente</a:t>
            </a:r>
          </a:p>
          <a:p>
            <a:r>
              <a:rPr lang="es-ES" sz="2400" dirty="0" smtClean="0"/>
              <a:t>Rígidos (cera)</a:t>
            </a:r>
          </a:p>
          <a:p>
            <a:r>
              <a:rPr lang="es-ES" sz="2400" dirty="0" smtClean="0"/>
              <a:t>Similares en tamaño a las futuras prótesis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Mínima presión : Técnica de Peter Dawson.</a:t>
            </a:r>
          </a:p>
          <a:p>
            <a:pPr marL="0" indent="0">
              <a:buNone/>
            </a:pPr>
            <a:r>
              <a:rPr lang="es-ES" sz="2400" dirty="0" smtClean="0"/>
              <a:t>Movimiento leve hacia abajo y atrás .</a:t>
            </a:r>
          </a:p>
          <a:p>
            <a:endParaRPr lang="es-ES" sz="2400" dirty="0"/>
          </a:p>
          <a:p>
            <a:r>
              <a:rPr lang="es-ES" sz="2400" dirty="0" smtClean="0"/>
              <a:t>Errores de registro.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dirty="0" smtClean="0"/>
              <a:t>Inestabilidad protésica.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dirty="0" smtClean="0"/>
              <a:t>Reabsorción de ambos maxilares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dirty="0" smtClean="0"/>
              <a:t>Irritación de las mucosas.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dirty="0" smtClean="0"/>
              <a:t>Fractura de la prótesis.</a:t>
            </a:r>
          </a:p>
          <a:p>
            <a:pPr marL="0" indent="0">
              <a:buNone/>
            </a:pPr>
            <a:endParaRPr lang="es-ES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781" y="2457828"/>
            <a:ext cx="1746429" cy="12371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2610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643324"/>
            <a:ext cx="8229600" cy="5482839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Estabilizar los rodetes </a:t>
            </a:r>
          </a:p>
          <a:p>
            <a:r>
              <a:rPr lang="es-ES" dirty="0" smtClean="0"/>
              <a:t>Marca línea media </a:t>
            </a:r>
          </a:p>
          <a:p>
            <a:r>
              <a:rPr lang="es-ES" dirty="0" smtClean="0"/>
              <a:t>Marca la posición de caninos</a:t>
            </a:r>
          </a:p>
          <a:p>
            <a:r>
              <a:rPr lang="es-ES" dirty="0" smtClean="0"/>
              <a:t>Selección de color </a:t>
            </a:r>
          </a:p>
          <a:p>
            <a:r>
              <a:rPr lang="es-ES" dirty="0" smtClean="0"/>
              <a:t>Envío a laboratorio para ordenación dentaria.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09" y="2523810"/>
            <a:ext cx="2218950" cy="16223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87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45378"/>
            <a:ext cx="8229600" cy="56807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800" dirty="0" smtClean="0"/>
              <a:t>La </a:t>
            </a:r>
            <a:r>
              <a:rPr lang="es-ES" sz="2800" dirty="0"/>
              <a:t>elección del tipo de oclusión </a:t>
            </a:r>
            <a:r>
              <a:rPr lang="es-ES" sz="2800" dirty="0" smtClean="0"/>
              <a:t>debe realizarse </a:t>
            </a:r>
            <a:r>
              <a:rPr lang="es-ES" sz="2800" dirty="0"/>
              <a:t>en la etapa de </a:t>
            </a:r>
            <a:r>
              <a:rPr lang="es-ES" sz="2800" dirty="0" smtClean="0">
                <a:solidFill>
                  <a:srgbClr val="FF0000"/>
                </a:solidFill>
              </a:rPr>
              <a:t>planificación</a:t>
            </a:r>
          </a:p>
          <a:p>
            <a:pPr marL="0" indent="0">
              <a:buNone/>
            </a:pPr>
            <a:endParaRPr lang="es-E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2800" dirty="0" smtClean="0"/>
              <a:t>Objetivo: </a:t>
            </a:r>
          </a:p>
          <a:p>
            <a:r>
              <a:rPr lang="es-ES" sz="2800" dirty="0"/>
              <a:t>P</a:t>
            </a:r>
            <a:r>
              <a:rPr lang="es-ES" sz="2800" dirty="0" smtClean="0"/>
              <a:t>reservación </a:t>
            </a:r>
            <a:r>
              <a:rPr lang="es-ES" sz="2800" dirty="0"/>
              <a:t>del remanente biológico </a:t>
            </a:r>
            <a:endParaRPr lang="es-ES" sz="2800" dirty="0" smtClean="0"/>
          </a:p>
          <a:p>
            <a:r>
              <a:rPr lang="es-ES" sz="2800" dirty="0" smtClean="0"/>
              <a:t>Actividades </a:t>
            </a:r>
            <a:r>
              <a:rPr lang="es-ES" sz="2800" dirty="0"/>
              <a:t>básicas de la masticación, </a:t>
            </a:r>
            <a:r>
              <a:rPr lang="es-ES" sz="2800" dirty="0" smtClean="0"/>
              <a:t>la deglución </a:t>
            </a:r>
            <a:r>
              <a:rPr lang="es-ES" sz="2800" dirty="0"/>
              <a:t>y la fonación sean </a:t>
            </a:r>
            <a:r>
              <a:rPr lang="es-ES" sz="2800" dirty="0" smtClean="0"/>
              <a:t>adecuadas.</a:t>
            </a:r>
          </a:p>
          <a:p>
            <a:r>
              <a:rPr lang="es-ES" sz="2800" dirty="0"/>
              <a:t>E</a:t>
            </a:r>
            <a:r>
              <a:rPr lang="es-ES" sz="2800" dirty="0" smtClean="0"/>
              <a:t>stética </a:t>
            </a:r>
            <a:r>
              <a:rPr lang="es-ES" sz="2800" dirty="0"/>
              <a:t>armoniosa. </a:t>
            </a:r>
            <a:endParaRPr lang="es-ES" sz="2800" dirty="0" smtClean="0"/>
          </a:p>
          <a:p>
            <a:pPr marL="0" indent="0">
              <a:buNone/>
            </a:pPr>
            <a:r>
              <a:rPr lang="es-ES" sz="2800" dirty="0"/>
              <a:t>E</a:t>
            </a:r>
            <a:r>
              <a:rPr lang="es-ES" sz="2800" dirty="0" smtClean="0"/>
              <a:t>valuaremos oclusión presente determinando desarmonías existentes para su corrección.</a:t>
            </a:r>
          </a:p>
          <a:p>
            <a:pPr marL="0" indent="0">
              <a:buNone/>
            </a:pPr>
            <a:endParaRPr lang="es-ES" sz="2800" dirty="0" smtClean="0"/>
          </a:p>
          <a:p>
            <a:r>
              <a:rPr lang="es-ES" sz="900" dirty="0" err="1"/>
              <a:t>Okeson</a:t>
            </a:r>
            <a:r>
              <a:rPr lang="es-ES" sz="900" dirty="0"/>
              <a:t>, J.P. " tratamiento </a:t>
            </a:r>
            <a:r>
              <a:rPr lang="es-ES" sz="900" dirty="0" smtClean="0"/>
              <a:t>de oclusión </a:t>
            </a:r>
            <a:r>
              <a:rPr lang="es-ES" sz="900" dirty="0"/>
              <a:t>y </a:t>
            </a:r>
            <a:r>
              <a:rPr lang="es-ES" sz="900" dirty="0" smtClean="0"/>
              <a:t>afecciones </a:t>
            </a:r>
            <a:r>
              <a:rPr lang="es-ES" sz="900" dirty="0" err="1" smtClean="0"/>
              <a:t>temporomandibulares</a:t>
            </a:r>
            <a:r>
              <a:rPr lang="es-ES" sz="900" dirty="0"/>
              <a:t>" 5ª </a:t>
            </a:r>
            <a:r>
              <a:rPr lang="es-ES" sz="900" dirty="0" smtClean="0"/>
              <a:t>edición. Editorial </a:t>
            </a:r>
            <a:r>
              <a:rPr lang="es-ES" sz="900" dirty="0" err="1"/>
              <a:t>Elsevier.Mosby</a:t>
            </a:r>
            <a:r>
              <a:rPr lang="es-ES" sz="900" dirty="0"/>
              <a:t>, año </a:t>
            </a:r>
            <a:r>
              <a:rPr lang="es-ES" sz="900" dirty="0" smtClean="0"/>
              <a:t>2003.4</a:t>
            </a:r>
            <a:r>
              <a:rPr lang="es-ES" sz="900" dirty="0"/>
              <a:t>.</a:t>
            </a:r>
          </a:p>
          <a:p>
            <a:r>
              <a:rPr lang="es-ES" sz="900" dirty="0"/>
              <a:t> </a:t>
            </a:r>
            <a:r>
              <a:rPr lang="es-ES" sz="900" dirty="0" smtClean="0"/>
              <a:t>“</a:t>
            </a:r>
            <a:r>
              <a:rPr lang="es-ES" sz="900" dirty="0"/>
              <a:t>McCracken prótesis </a:t>
            </a:r>
            <a:r>
              <a:rPr lang="es-ES" sz="900" dirty="0" smtClean="0"/>
              <a:t>parcial removible</a:t>
            </a:r>
            <a:r>
              <a:rPr lang="es-ES" sz="900" dirty="0"/>
              <a:t>” Buenos Aires, </a:t>
            </a:r>
            <a:r>
              <a:rPr lang="es-ES" sz="900" dirty="0" err="1" smtClean="0"/>
              <a:t>Argentina.Editorial</a:t>
            </a:r>
            <a:r>
              <a:rPr lang="es-ES" sz="900" dirty="0" smtClean="0"/>
              <a:t> </a:t>
            </a:r>
            <a:r>
              <a:rPr lang="es-ES" sz="900" dirty="0"/>
              <a:t>año 2004</a:t>
            </a:r>
            <a:endParaRPr lang="es-ES" sz="900" dirty="0" smtClean="0"/>
          </a:p>
          <a:p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4255965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626830"/>
            <a:ext cx="8229600" cy="5499334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Instalación de prótesis:</a:t>
            </a:r>
          </a:p>
          <a:p>
            <a:r>
              <a:rPr lang="es-ES" sz="2800" dirty="0" smtClean="0"/>
              <a:t>Estética</a:t>
            </a:r>
          </a:p>
          <a:p>
            <a:r>
              <a:rPr lang="es-ES" sz="2800" dirty="0" smtClean="0"/>
              <a:t>Fonética</a:t>
            </a:r>
          </a:p>
          <a:p>
            <a:r>
              <a:rPr lang="es-ES" sz="2800" dirty="0" smtClean="0"/>
              <a:t>Oclusión: se pide al paciente que realice movimientos de lateralidad y protrusión.</a:t>
            </a:r>
          </a:p>
          <a:p>
            <a:r>
              <a:rPr lang="es-ES" sz="2800" dirty="0" smtClean="0"/>
              <a:t>Indicaciones post inserción.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546086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OCLUSIÓN PRÓTESIS PARCIALES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600" dirty="0" smtClean="0"/>
              <a:t>Determinada por el análisis de patrón </a:t>
            </a:r>
            <a:r>
              <a:rPr lang="es-ES" sz="2600" dirty="0" err="1" smtClean="0"/>
              <a:t>oclusal</a:t>
            </a:r>
            <a:r>
              <a:rPr lang="es-ES" sz="2600" dirty="0" smtClean="0"/>
              <a:t> presente.</a:t>
            </a:r>
          </a:p>
          <a:p>
            <a:pPr marL="0" indent="0">
              <a:buNone/>
            </a:pPr>
            <a:r>
              <a:rPr lang="es-ES" sz="2600" dirty="0" smtClean="0"/>
              <a:t>Para preservar el remanente biológico es deseable que: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000" dirty="0" smtClean="0"/>
              <a:t>En oclusión en céntrica los dientes posteriores deben tener contactos simultáneos y simétricos.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000" dirty="0" smtClean="0"/>
              <a:t>En caso de contacto de superficie plana se debe modificar hasta lograr contactos puntiformes disminuyendo con esto el estrés  y mejorar eficacia masticatoria.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000" dirty="0" smtClean="0"/>
              <a:t>En oclusión con PD natural se debe dirigir la fuerza a lo largo del eje longitudinal del diente logrando por lo menos contacto de A con B o con C para lograr estabilidad de los dientes remanentes evitando desplazamientos y erupciones indeseables.</a:t>
            </a:r>
          </a:p>
          <a:p>
            <a:pPr marL="514350" indent="-514350">
              <a:buFont typeface="+mj-lt"/>
              <a:buAutoNum type="arabicPeriod"/>
            </a:pPr>
            <a:endParaRPr lang="es-ES" sz="2000" dirty="0"/>
          </a:p>
          <a:p>
            <a:pPr marL="0" indent="0">
              <a:buNone/>
            </a:pPr>
            <a:endParaRPr lang="es-ES" sz="20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730" y="5063002"/>
            <a:ext cx="1482725" cy="14497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168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45378"/>
            <a:ext cx="8229600" cy="568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 smtClean="0"/>
              <a:t>4. Si existen PD anteriores en lo posible deben proporcionar guía a la mandíbula durante los movimientos excéntricos y permitir la desoclusión de las piezas posteriores  y en céntrica deben contactar con menos fuerza que los posteriores .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5. En los dientes pilares deben poseer apoyos correctamente tallados.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6. Las relaciones de contacto deben distribuirse uniformemente en los tejidos periodontales y en el hueso.</a:t>
            </a:r>
          </a:p>
          <a:p>
            <a:pPr marL="0" indent="0">
              <a:buNone/>
            </a:pPr>
            <a:r>
              <a:rPr lang="es-ES" sz="2000" dirty="0" smtClean="0"/>
              <a:t> Para esto debemos:</a:t>
            </a:r>
          </a:p>
          <a:p>
            <a:r>
              <a:rPr lang="es-ES" sz="2000" dirty="0" smtClean="0"/>
              <a:t>Dar el mayor número de contactos en las piezas artificiales y naturales</a:t>
            </a:r>
          </a:p>
          <a:p>
            <a:r>
              <a:rPr lang="es-ES" sz="2000" dirty="0" smtClean="0"/>
              <a:t>Dar contactos puntiformes.</a:t>
            </a:r>
          </a:p>
          <a:p>
            <a:r>
              <a:rPr lang="es-ES" sz="2000" dirty="0" smtClean="0"/>
              <a:t>Dar altura </a:t>
            </a:r>
            <a:r>
              <a:rPr lang="es-ES" sz="2000" dirty="0" err="1" smtClean="0"/>
              <a:t>cuspídea</a:t>
            </a:r>
            <a:r>
              <a:rPr lang="es-ES" sz="2000" dirty="0" smtClean="0"/>
              <a:t> en dientes artificiales porque benefician el poder de corte.</a:t>
            </a:r>
          </a:p>
          <a:p>
            <a:r>
              <a:rPr lang="es-ES" sz="2000" dirty="0" smtClean="0"/>
              <a:t>Disponer los dientes alineados en la parte mas alta del reborde.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7448659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OCLUSIÓN PPR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1-Mutuamente protegida:</a:t>
            </a:r>
          </a:p>
          <a:p>
            <a:r>
              <a:rPr lang="es-ES" dirty="0" smtClean="0"/>
              <a:t> </a:t>
            </a:r>
            <a:r>
              <a:rPr lang="es-ES" sz="2200" dirty="0" smtClean="0"/>
              <a:t>En PMI existen contactos más fuertes en la piezas posteriores y las anteriores poseen un leve contacto. </a:t>
            </a:r>
          </a:p>
          <a:p>
            <a:r>
              <a:rPr lang="es-ES" sz="2200" dirty="0" smtClean="0"/>
              <a:t>En movimientos </a:t>
            </a:r>
            <a:r>
              <a:rPr lang="es-ES" sz="2200" dirty="0" err="1" smtClean="0"/>
              <a:t>excursivos</a:t>
            </a:r>
            <a:r>
              <a:rPr lang="es-ES" sz="2200" dirty="0" smtClean="0"/>
              <a:t> sólo las anteriores contactan con desoclusión de piezas posteriores.</a:t>
            </a:r>
          </a:p>
          <a:p>
            <a:pPr marL="0" indent="0">
              <a:buNone/>
            </a:pPr>
            <a:r>
              <a:rPr lang="es-ES" dirty="0" smtClean="0"/>
              <a:t>Las piezas anteriores protegen a las posteriores en excéntrica y las posteriores a las anteriores en céntrica.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88978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37067"/>
            <a:ext cx="8229600" cy="5889097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En lateralidad se puede presentar: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Función canina :</a:t>
            </a:r>
            <a:endParaRPr lang="es-ES" dirty="0"/>
          </a:p>
          <a:p>
            <a:pPr marL="0" indent="0">
              <a:buNone/>
            </a:pPr>
            <a:r>
              <a:rPr lang="es-ES" sz="2000" dirty="0" smtClean="0"/>
              <a:t>Es cuando en una lateralidad de trabajo el canino inferior se desliza por la cara palatina del canino superior , desocluyendo el lado de no trabajo y las posteriores, protegiéndolas.</a:t>
            </a:r>
          </a:p>
          <a:p>
            <a:pPr marL="0" indent="0">
              <a:buNone/>
            </a:pPr>
            <a:endParaRPr lang="es-ES" sz="2000" dirty="0"/>
          </a:p>
          <a:p>
            <a:r>
              <a:rPr lang="es-ES" dirty="0" smtClean="0"/>
              <a:t>Función de grupo:</a:t>
            </a:r>
          </a:p>
          <a:p>
            <a:pPr marL="0" indent="0">
              <a:buNone/>
            </a:pPr>
            <a:r>
              <a:rPr lang="es-ES" sz="2000" dirty="0" smtClean="0"/>
              <a:t>Es cuando además de canino contactan otras piezas del lado de trabajo, ya sean piezas posteriores (función de grupo posterior ) o anteriores (función de grupo anterior).</a:t>
            </a:r>
            <a:endParaRPr lang="es-ES" sz="20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875" y="1268091"/>
            <a:ext cx="2054225" cy="114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583" y="5498466"/>
            <a:ext cx="1774190" cy="1255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62537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2-Oclusión balanceada: </a:t>
            </a:r>
          </a:p>
          <a:p>
            <a:pPr marL="0" indent="0">
              <a:buNone/>
            </a:pPr>
            <a:r>
              <a:rPr lang="es-ES" sz="2400" dirty="0" smtClean="0"/>
              <a:t>En los movimientos </a:t>
            </a:r>
            <a:r>
              <a:rPr lang="es-ES" sz="2400" dirty="0" err="1" smtClean="0"/>
              <a:t>excursivos</a:t>
            </a:r>
            <a:r>
              <a:rPr lang="es-ES" sz="2400" dirty="0" smtClean="0"/>
              <a:t> existe contacto simultáneo  de las piezas dentarias tanto en el lado de trabajo como en el de balance.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Oclusión depende del caso:</a:t>
            </a:r>
          </a:p>
          <a:p>
            <a:pPr marL="457200" indent="-457200">
              <a:buAutoNum type="arabicPeriod"/>
            </a:pPr>
            <a:r>
              <a:rPr lang="es-ES" sz="2400" dirty="0" smtClean="0"/>
              <a:t>Prótesis parcial con antagonista prótesis total: oclusión balanceada bilateral ( evita inestabilidad y  trauma de tejidos)</a:t>
            </a:r>
          </a:p>
          <a:p>
            <a:pPr marL="457200" indent="-457200">
              <a:buAutoNum type="arabicPeriod"/>
            </a:pPr>
            <a:r>
              <a:rPr lang="es-ES" sz="2400" dirty="0" smtClean="0"/>
              <a:t>Clase IV : </a:t>
            </a:r>
          </a:p>
          <a:p>
            <a:pPr marL="0" indent="0">
              <a:buNone/>
            </a:pPr>
            <a:r>
              <a:rPr lang="es-ES" sz="2400" dirty="0" smtClean="0"/>
              <a:t>a. </a:t>
            </a:r>
            <a:r>
              <a:rPr lang="es-ES" sz="2400" dirty="0"/>
              <a:t>S</a:t>
            </a:r>
            <a:r>
              <a:rPr lang="es-ES" sz="2400" dirty="0" smtClean="0"/>
              <a:t>in contacto en PD anteriores para proteger el periodonto </a:t>
            </a:r>
            <a:r>
              <a:rPr lang="es-ES" sz="2400" dirty="0" smtClean="0"/>
              <a:t>de las piezas pilares naturales y </a:t>
            </a:r>
            <a:r>
              <a:rPr lang="es-ES" sz="2400" dirty="0" smtClean="0"/>
              <a:t>prevenir la reabsorción acelerada. </a:t>
            </a:r>
          </a:p>
          <a:p>
            <a:pPr marL="0" indent="0">
              <a:buNone/>
            </a:pPr>
            <a:r>
              <a:rPr lang="es-ES" sz="2400" dirty="0" smtClean="0"/>
              <a:t>b. Con contacto </a:t>
            </a:r>
            <a:r>
              <a:rPr lang="es-ES" sz="2400" dirty="0" smtClean="0"/>
              <a:t>de </a:t>
            </a:r>
            <a:r>
              <a:rPr lang="es-ES" sz="2400" dirty="0" smtClean="0"/>
              <a:t>PD naturales anteriores antagonistas </a:t>
            </a:r>
            <a:r>
              <a:rPr lang="es-ES" sz="2400" dirty="0" smtClean="0"/>
              <a:t>para </a:t>
            </a:r>
            <a:r>
              <a:rPr lang="es-ES" sz="2400" dirty="0" smtClean="0"/>
              <a:t>evitar la </a:t>
            </a:r>
            <a:r>
              <a:rPr lang="es-ES" sz="2400" dirty="0" err="1" smtClean="0"/>
              <a:t>sobreerupción</a:t>
            </a:r>
            <a:r>
              <a:rPr lang="es-ES" sz="2400" dirty="0" smtClean="0"/>
              <a:t>. </a:t>
            </a:r>
            <a:endParaRPr lang="es-ES" sz="2400" dirty="0"/>
          </a:p>
          <a:p>
            <a:pPr marL="0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0433781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93838"/>
            <a:ext cx="8229600" cy="5532325"/>
          </a:xfrm>
        </p:spPr>
        <p:txBody>
          <a:bodyPr>
            <a:normAutofit/>
          </a:bodyPr>
          <a:lstStyle/>
          <a:p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El análisis de la oclusión remanente es clave. </a:t>
            </a:r>
          </a:p>
          <a:p>
            <a:r>
              <a:rPr lang="es-ES" sz="2800" dirty="0" smtClean="0"/>
              <a:t>Pacientes adaptados no deben ser sometidos a cambios drásticos. </a:t>
            </a:r>
          </a:p>
          <a:p>
            <a:r>
              <a:rPr lang="es-ES" sz="2800" dirty="0" smtClean="0"/>
              <a:t>Las guías excursivas deben ser respetadas</a:t>
            </a:r>
          </a:p>
          <a:p>
            <a:r>
              <a:rPr lang="es-ES" sz="2800" dirty="0" smtClean="0"/>
              <a:t>Procurar estabilidad protésica.</a:t>
            </a:r>
          </a:p>
          <a:p>
            <a:r>
              <a:rPr lang="es-ES" sz="2800" dirty="0" smtClean="0"/>
              <a:t>Reducir cargas funcionales sobre pilares disminuidos 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068143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44352"/>
            <a:ext cx="8229600" cy="5581812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    </a:t>
            </a:r>
            <a:r>
              <a:rPr lang="es-ES" sz="3600" dirty="0" smtClean="0"/>
              <a:t>     Fin¡¡¡¡¡ 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12847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62902"/>
            <a:ext cx="8229600" cy="5763262"/>
          </a:xfrm>
        </p:spPr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Dentados 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Desdentados totales </a:t>
            </a:r>
          </a:p>
          <a:p>
            <a:endParaRPr lang="es-ES" dirty="0"/>
          </a:p>
          <a:p>
            <a:r>
              <a:rPr lang="es-ES" dirty="0" smtClean="0"/>
              <a:t>Desdentados parciales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877" y="2172334"/>
            <a:ext cx="1763395" cy="1256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275" y="4136765"/>
            <a:ext cx="1796415" cy="118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211" y="841270"/>
            <a:ext cx="1504167" cy="9486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758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Relación céntrica</a:t>
            </a:r>
          </a:p>
          <a:p>
            <a:r>
              <a:rPr lang="es-ES" dirty="0" err="1" smtClean="0"/>
              <a:t>Intercuspidación</a:t>
            </a:r>
            <a:r>
              <a:rPr lang="es-ES" dirty="0" smtClean="0"/>
              <a:t> máxima</a:t>
            </a:r>
          </a:p>
          <a:p>
            <a:r>
              <a:rPr lang="es-ES" dirty="0" smtClean="0"/>
              <a:t>Espacio libre </a:t>
            </a:r>
            <a:r>
              <a:rPr lang="es-ES" dirty="0" err="1" smtClean="0"/>
              <a:t>interoclusal</a:t>
            </a:r>
            <a:endParaRPr lang="es-ES" dirty="0" smtClean="0"/>
          </a:p>
          <a:p>
            <a:r>
              <a:rPr lang="es-ES" dirty="0" err="1" smtClean="0"/>
              <a:t>Overbite</a:t>
            </a:r>
            <a:endParaRPr lang="es-ES" dirty="0" smtClean="0"/>
          </a:p>
          <a:p>
            <a:r>
              <a:rPr lang="es-ES" dirty="0" err="1" smtClean="0"/>
              <a:t>Overjet</a:t>
            </a:r>
            <a:endParaRPr lang="es-ES" dirty="0" smtClean="0"/>
          </a:p>
          <a:p>
            <a:r>
              <a:rPr lang="es-ES" dirty="0" smtClean="0"/>
              <a:t>Plano </a:t>
            </a:r>
            <a:r>
              <a:rPr lang="es-ES" dirty="0" err="1" smtClean="0"/>
              <a:t>oclusal</a:t>
            </a:r>
            <a:endParaRPr lang="es-ES" dirty="0" smtClean="0"/>
          </a:p>
          <a:p>
            <a:r>
              <a:rPr lang="es-ES" dirty="0" smtClean="0"/>
              <a:t>Curva de </a:t>
            </a:r>
            <a:r>
              <a:rPr lang="es-ES" dirty="0" err="1" smtClean="0"/>
              <a:t>spee</a:t>
            </a:r>
            <a:endParaRPr lang="es-ES" dirty="0" smtClean="0"/>
          </a:p>
          <a:p>
            <a:r>
              <a:rPr lang="es-ES" dirty="0" smtClean="0"/>
              <a:t>Curva de </a:t>
            </a:r>
            <a:r>
              <a:rPr lang="es-ES" dirty="0" err="1" smtClean="0"/>
              <a:t>wilson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13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RELACIÓN CÉNTRICA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la posición fisiológica no forzada que corresponde a la más posterior, más alta y mediana de los cóndilos en la cavidad </a:t>
            </a:r>
            <a:r>
              <a:rPr lang="es-ES" dirty="0" err="1" smtClean="0"/>
              <a:t>glenoídea</a:t>
            </a:r>
            <a:r>
              <a:rPr lang="es-ES" dirty="0" smtClean="0"/>
              <a:t> y a partir de la cual son posibles todos los movimientos mandibulares.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1063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INTERCUSPIDACIÓN MÁXIMA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la posición donde el paciente da el máximo de contactos </a:t>
            </a:r>
            <a:r>
              <a:rPr lang="es-ES" dirty="0" err="1" smtClean="0"/>
              <a:t>interdentarios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dentado se encuentra entre 0.8-1 mm por delante de la RC.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09619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ESPACIO LIBRE INTEROCLUSAL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espacio entre las caras </a:t>
            </a:r>
            <a:r>
              <a:rPr lang="es-ES" dirty="0" err="1" smtClean="0"/>
              <a:t>oclusales</a:t>
            </a:r>
            <a:r>
              <a:rPr lang="es-ES" dirty="0" smtClean="0"/>
              <a:t> de los dientes superiores e inferiores </a:t>
            </a:r>
            <a:r>
              <a:rPr lang="es-ES" dirty="0" smtClean="0"/>
              <a:t>en reposo. </a:t>
            </a:r>
            <a:endParaRPr lang="es-ES" dirty="0"/>
          </a:p>
          <a:p>
            <a:r>
              <a:rPr lang="es-ES" dirty="0" smtClean="0"/>
              <a:t>Tiene valores medio de 3 mm .</a:t>
            </a:r>
          </a:p>
          <a:p>
            <a:r>
              <a:rPr lang="es-ES" dirty="0" smtClean="0"/>
              <a:t>Cambia el valor de acuerdo a la oclusión.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499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OVERBITE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recubrimiento parcial que hacen los dientes superiores de la caras vestibulares de los inferiores en el plano vertical, en oclusión máxima normal.</a:t>
            </a:r>
          </a:p>
          <a:p>
            <a:r>
              <a:rPr lang="es-ES" dirty="0" smtClean="0"/>
              <a:t>Valor medio: 2,5 mm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8343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3010</TotalTime>
  <Words>1818</Words>
  <Application>Microsoft Macintosh PowerPoint</Application>
  <PresentationFormat>Presentación en pantalla (4:3)</PresentationFormat>
  <Paragraphs>242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Tema de Office</vt:lpstr>
      <vt:lpstr>OCLUSIÓN EN PRÓTESIS REMOVIBLE</vt:lpstr>
      <vt:lpstr>INTRODUCCIÓN </vt:lpstr>
      <vt:lpstr>Presentación de PowerPoint</vt:lpstr>
      <vt:lpstr>Presentación de PowerPoint</vt:lpstr>
      <vt:lpstr>CONCEPTOS</vt:lpstr>
      <vt:lpstr>RELACIÓN CÉNTRICA</vt:lpstr>
      <vt:lpstr>INTERCUSPIDACIÓN MÁXIMA</vt:lpstr>
      <vt:lpstr>ESPACIO LIBRE INTEROCLUSAL</vt:lpstr>
      <vt:lpstr>OVERBITE</vt:lpstr>
      <vt:lpstr>OBERJET</vt:lpstr>
      <vt:lpstr>PLANO OCLUSAL</vt:lpstr>
      <vt:lpstr>CURVA DE SPEE</vt:lpstr>
      <vt:lpstr>CURVA DE WILSON</vt:lpstr>
      <vt:lpstr>OCLUSIÓN DENTADOS.</vt:lpstr>
      <vt:lpstr>PRÓTESIS COMPLETAS.</vt:lpstr>
      <vt:lpstr>OCLUSIÓN BALANCEADA</vt:lpstr>
      <vt:lpstr>Presentación de PowerPoint</vt:lpstr>
      <vt:lpstr>Presentación de PowerPoint</vt:lpstr>
      <vt:lpstr>CLÍNICA </vt:lpstr>
      <vt:lpstr>RODETES DE REGISTRO</vt:lpstr>
      <vt:lpstr>ETAPA CLÍNICA</vt:lpstr>
      <vt:lpstr>PLANO DE ORIENTACIÓN </vt:lpstr>
      <vt:lpstr>Presentación de PowerPoint</vt:lpstr>
      <vt:lpstr>DIMENSIÓN VERTICAL</vt:lpstr>
      <vt:lpstr>POSICIÓN POSTURAL HABITUAL.</vt:lpstr>
      <vt:lpstr>DETERMINACIÓN DE DV</vt:lpstr>
      <vt:lpstr>RELACIÓN CÉNTRICA </vt:lpstr>
      <vt:lpstr>Presentación de PowerPoint</vt:lpstr>
      <vt:lpstr>Presentación de PowerPoint</vt:lpstr>
      <vt:lpstr>Presentación de PowerPoint</vt:lpstr>
      <vt:lpstr>OCLUSIÓN PRÓTESIS PARCIALES</vt:lpstr>
      <vt:lpstr>Presentación de PowerPoint</vt:lpstr>
      <vt:lpstr>TIPOS DE OCLUSIÓN PPR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Oclusion en Prótesis Removible</dc:title>
  <dc:creator>Alejandra Matus Elgueta</dc:creator>
  <cp:lastModifiedBy>Alejandra Matus Elgueta</cp:lastModifiedBy>
  <cp:revision>48</cp:revision>
  <dcterms:created xsi:type="dcterms:W3CDTF">2018-05-14T02:00:46Z</dcterms:created>
  <dcterms:modified xsi:type="dcterms:W3CDTF">2018-05-16T13:09:31Z</dcterms:modified>
</cp:coreProperties>
</file>