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89" r:id="rId3"/>
    <p:sldMasterId id="2147483704" r:id="rId4"/>
    <p:sldMasterId id="2147483718" r:id="rId5"/>
    <p:sldMasterId id="2147483733" r:id="rId6"/>
  </p:sldMasterIdLst>
  <p:notesMasterIdLst>
    <p:notesMasterId r:id="rId32"/>
  </p:notesMasterIdLst>
  <p:handoutMasterIdLst>
    <p:handoutMasterId r:id="rId33"/>
  </p:handoutMasterIdLst>
  <p:sldIdLst>
    <p:sldId id="690" r:id="rId7"/>
    <p:sldId id="720" r:id="rId8"/>
    <p:sldId id="721" r:id="rId9"/>
    <p:sldId id="739" r:id="rId10"/>
    <p:sldId id="738" r:id="rId11"/>
    <p:sldId id="740" r:id="rId12"/>
    <p:sldId id="741" r:id="rId13"/>
    <p:sldId id="742" r:id="rId14"/>
    <p:sldId id="743" r:id="rId15"/>
    <p:sldId id="744" r:id="rId16"/>
    <p:sldId id="724" r:id="rId17"/>
    <p:sldId id="726" r:id="rId18"/>
    <p:sldId id="736" r:id="rId19"/>
    <p:sldId id="725" r:id="rId20"/>
    <p:sldId id="727" r:id="rId21"/>
    <p:sldId id="719" r:id="rId22"/>
    <p:sldId id="731" r:id="rId23"/>
    <p:sldId id="732" r:id="rId24"/>
    <p:sldId id="733" r:id="rId25"/>
    <p:sldId id="735" r:id="rId26"/>
    <p:sldId id="734" r:id="rId27"/>
    <p:sldId id="737" r:id="rId28"/>
    <p:sldId id="728" r:id="rId29"/>
    <p:sldId id="730" r:id="rId30"/>
    <p:sldId id="712" r:id="rId31"/>
  </p:sldIdLst>
  <p:sldSz cx="9144000" cy="6858000" type="screen4x3"/>
  <p:notesSz cx="6858000" cy="9296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478B6"/>
    <a:srgbClr val="DE0000"/>
    <a:srgbClr val="FDC58D"/>
    <a:srgbClr val="AC0000"/>
    <a:srgbClr val="C8D7EA"/>
    <a:srgbClr val="000099"/>
    <a:srgbClr val="50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78400" autoAdjust="0"/>
  </p:normalViewPr>
  <p:slideViewPr>
    <p:cSldViewPr>
      <p:cViewPr varScale="1">
        <p:scale>
          <a:sx n="90" d="100"/>
          <a:sy n="90" d="100"/>
        </p:scale>
        <p:origin x="16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AD9C4E1-8913-4DA3-BA62-CDD4358EC173}" type="datetimeFigureOut">
              <a:rPr lang="es-CL"/>
              <a:pPr>
                <a:defRPr/>
              </a:pPr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3B8722D6-2715-486D-AD11-980B6715E4C4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066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16426"/>
            <a:ext cx="5485158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noProof="0"/>
              <a:t>Haga clic para modificar el estilo de texto del patrón</a:t>
            </a:r>
          </a:p>
          <a:p>
            <a:pPr lvl="1"/>
            <a:r>
              <a:rPr lang="es-CL" noProof="0"/>
              <a:t>Segundo nivel</a:t>
            </a:r>
          </a:p>
          <a:p>
            <a:pPr lvl="2"/>
            <a:r>
              <a:rPr lang="es-CL" noProof="0"/>
              <a:t>Tercer nivel</a:t>
            </a:r>
          </a:p>
          <a:p>
            <a:pPr lvl="3"/>
            <a:r>
              <a:rPr lang="es-CL" noProof="0"/>
              <a:t>Cuarto nivel</a:t>
            </a:r>
          </a:p>
          <a:p>
            <a:pPr lvl="4"/>
            <a:r>
              <a:rPr lang="es-CL" noProof="0"/>
              <a:t>Quinto nivel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29675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fld id="{5B766AF2-0F0C-4468-A635-75B6E83C3CA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033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8A8C7220-9BB7-BE47-9EC8-279C74CFA391}" type="slidenum">
              <a:rPr lang="es-CL" sz="1200"/>
              <a:pPr eaLnBrk="1" hangingPunct="1"/>
              <a:t>1</a:t>
            </a:fld>
            <a:endParaRPr lang="es-CL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4BC14-F83C-415A-A9DF-CC9701C1A5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B0A7-8316-41BD-BB85-C24EECAED21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632F-3EAA-4444-9433-CEACD00840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5932-B4E8-4D07-9488-75BD3CDA5A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2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E8AD-985B-4BF3-A222-D0F5F3536E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6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E1FB-42D5-4C8E-90D0-2A8BCEA0943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A4C-CC4C-4434-9C11-850EE8AE78A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1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BDAE8-5049-436A-BA21-05177490C7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197B-6B98-4474-9D1B-02D952F0D5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89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52D1-3890-49CD-B253-B1DD6BF208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6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D212-649B-45BC-AA7E-C5346E1E20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B954D-FDCB-48B8-90B9-747FDF2EBA9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11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93A1-F3E2-4A78-BDD8-054C4013B6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84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13D2-78A6-48C0-933E-E8ADD1F12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938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F1DF-2227-4E3E-9526-AA955E996D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75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7FC0-EEFD-439C-A6AF-FF3FFAA382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9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99FF-E031-4C47-9888-70B753708E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96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84CA-0398-4BDC-83AE-FFD7684960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87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423F-CA4F-47B1-BAC6-48398772D9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630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8DC0-4826-4F1A-B6AD-44D0027197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3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E872-D276-49B3-B30C-326764DB5C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28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56B6-0F43-46FF-BAF0-B0FEFBFFB4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3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4EF72-B93A-4763-9723-82CF91853CE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1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D44D-5AA5-433A-9DD6-0B32AF7A54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4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0F00-EB69-42EA-A624-0293AFD0E8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74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4D21-4530-46CF-8ED6-13077ADB03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39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60B7-E0F7-46CA-B87E-B9B699CC79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97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5778-6B52-4579-8137-AD3C5C72B9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81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3CDC-B46E-4F0B-AD98-4E1B41D07B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9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1D1F-7D98-49B7-85D2-21A8BB4549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122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F2B3-5425-422B-A632-CA111EE6B7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37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01B3-7371-46AB-9C8D-493746ABC7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7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EB6C-16B3-4EA2-9291-CF02095649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4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3C7F-63C5-4FBD-8575-489D649067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02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>
              <a:defRPr/>
            </a:pPr>
            <a:fld id="{94F97123-E5C8-4D91-922E-4164A6F85BAE}" type="datetime1">
              <a:rPr lang="en-US" sz="1800">
                <a:solidFill>
                  <a:prstClr val="black"/>
                </a:solidFill>
                <a:cs typeface="+mn-cs"/>
              </a:rPr>
              <a:pPr defTabSz="457200">
                <a:defRPr/>
              </a:pPr>
              <a:t>6/6/2019</a:t>
            </a:fld>
            <a:endParaRPr 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5051C-A89A-423A-B595-164AB1A95B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03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55A42-F7BD-4571-B321-2A4CE238AD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34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>
              <a:defRPr/>
            </a:pPr>
            <a:fld id="{D5263364-3D12-4877-8C24-B7D2291D071F}" type="datetime1">
              <a:rPr lang="en-US" sz="1800">
                <a:solidFill>
                  <a:prstClr val="black"/>
                </a:solidFill>
                <a:cs typeface="+mn-cs"/>
              </a:rPr>
              <a:pPr defTabSz="457200">
                <a:defRPr/>
              </a:pPr>
              <a:t>6/6/2019</a:t>
            </a:fld>
            <a:endParaRPr 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F448-7DAA-4F66-A8E4-10EAE8B409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>
              <a:defRPr/>
            </a:pPr>
            <a:fld id="{7B04174E-00E4-466A-8653-D35430B9A02F}" type="datetime1">
              <a:rPr lang="en-US" sz="1800">
                <a:solidFill>
                  <a:prstClr val="black"/>
                </a:solidFill>
                <a:cs typeface="+mn-cs"/>
              </a:rPr>
              <a:pPr defTabSz="457200">
                <a:defRPr/>
              </a:pPr>
              <a:t>6/6/2019</a:t>
            </a:fld>
            <a:endParaRPr 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0DDF4-45B4-414A-B604-9F5FEE73F1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27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>
              <a:defRPr/>
            </a:pPr>
            <a:fld id="{4FDF03AC-B643-4B1D-85F5-38E6C4EDC6D1}" type="datetime1">
              <a:rPr lang="en-US" sz="1800">
                <a:solidFill>
                  <a:prstClr val="black"/>
                </a:solidFill>
                <a:cs typeface="+mn-cs"/>
              </a:rPr>
              <a:pPr defTabSz="457200">
                <a:defRPr/>
              </a:pPr>
              <a:t>6/6/2019</a:t>
            </a:fld>
            <a:endParaRPr lang="en-US" sz="1800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95459-1011-40CE-B9CF-E8FF47A52A8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21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D169C-6E8D-4255-AB7D-2ED1CCA4CC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08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2F35-A310-4D63-B8A9-29C1D7623B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3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724C4-7A8D-4899-AF34-05F41AF2A8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29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E619D-88B9-4E35-BB2E-AC74B65384C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7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19763-1EB5-42FF-A8D5-1348E8CBBC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7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E154-8DB4-4E2C-B965-26BE73FC55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89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40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54102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9A8F-6759-4C14-BD79-4C1844E803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461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6412-654F-4B3E-B5A8-84704BAF3E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67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2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5F95-FCB4-4E27-86CE-04C83B6F36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546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423F-CA4F-47B1-BAC6-48398772D9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81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8DC0-4826-4F1A-B6AD-44D0027197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E872-D276-49B3-B30C-326764DB5C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217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56B6-0F43-46FF-BAF0-B0FEFBFFB4A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47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D44D-5AA5-433A-9DD6-0B32AF7A54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73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0F00-EB69-42EA-A624-0293AFD0E8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9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E4D21-4530-46CF-8ED6-13077ADB037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0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E58-0490-4A0F-B19D-CF65999E51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9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60B7-E0F7-46CA-B87E-B9B699CC79A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00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C5778-6B52-4579-8137-AD3C5C72B9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489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3CDC-B46E-4F0B-AD98-4E1B41D07B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150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1D1F-7D98-49B7-85D2-21A8BB45494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550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1F2B3-5425-422B-A632-CA111EE6B7E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97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01B3-7371-46AB-9C8D-493746ABC7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825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" y="1477963"/>
            <a:ext cx="8177213" cy="4525962"/>
          </a:xfrm>
        </p:spPr>
        <p:txBody>
          <a:bodyPr/>
          <a:lstStyle/>
          <a:p>
            <a:pPr lvl="0"/>
            <a:endParaRPr lang="es-CL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EB6C-16B3-4EA2-9291-CF02095649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789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fld id="{9FC7767A-2F82-4FBD-83D9-18FFA425DC60}" type="datetime1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6/6/2019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fld id="{9D09BF53-2AB8-4271-8F58-93051D46BBE3}" type="slidenum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‹Nº›</a:t>
            </a:fld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851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fld id="{A93E45CD-EE23-4941-9874-E680071FA3DB}" type="datetime1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6/6/2019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fld id="{C439F84C-E52D-410C-B13A-F90838840B25}" type="slidenum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‹Nº›</a:t>
            </a:fld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73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fld id="{89521FFE-4358-4909-8471-57080B877AF8}" type="datetime1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6/6/2019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fld id="{84D2C37C-16B0-43CF-BB25-A5CFF61A7EEF}" type="slidenum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‹Nº›</a:t>
            </a:fld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7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C651-B587-4544-9404-65E24229B33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9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fld id="{2034286D-8E9F-4303-AB47-24D23ED46BA0}" type="datetime1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6/6/2019</a:t>
            </a:fld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 defTabSz="457200">
              <a:defRPr/>
            </a:pPr>
            <a:endParaRPr lang="es-E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 defTabSz="457200">
              <a:defRPr/>
            </a:pPr>
            <a:fld id="{7C5B768E-BEA7-4B42-A2D5-D1C71DA9A1EA}" type="slidenum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‹Nº›</a:t>
            </a:fld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196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/>
                <a:cs typeface="ヒラギノ角ゴ Pro W3"/>
              </a:defRPr>
            </a:lvl1pPr>
          </a:lstStyle>
          <a:p>
            <a:pPr defTabSz="457200">
              <a:defRPr/>
            </a:pPr>
            <a:r>
              <a:rPr lang="es-ES_tradnl" sz="1800">
                <a:solidFill>
                  <a:prstClr val="white"/>
                </a:solidFill>
              </a:rPr>
              <a:t>Gobierno de Chile | Ministerio del Interior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/>
          <a:lstStyle>
            <a:lvl1pPr>
              <a:defRPr>
                <a:ea typeface="ヒラギノ角ゴ Pro W3"/>
                <a:cs typeface="ヒラギノ角ゴ Pro W3"/>
              </a:defRPr>
            </a:lvl1pPr>
          </a:lstStyle>
          <a:p>
            <a:pPr defTabSz="457200">
              <a:defRPr/>
            </a:pPr>
            <a:fld id="{51B98537-5221-43CA-99CD-5A805CA725A2}" type="slidenum">
              <a:rPr lang="en-US" sz="1800">
                <a:solidFill>
                  <a:prstClr val="white"/>
                </a:solidFill>
              </a:rPr>
              <a:pPr defTabSz="457200">
                <a:defRPr/>
              </a:pPr>
              <a:t>‹Nº›</a:t>
            </a:fld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1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A7C8-755F-4630-98D2-74BC2F65CF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2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37D7-363A-4FE8-AAEF-4BBDAC1C64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6231B80B-9B7C-4924-B2BA-2E866B9551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grpSp>
        <p:nvGrpSpPr>
          <p:cNvPr id="3076" name="Group 11"/>
          <p:cNvGrpSpPr>
            <a:grpSpLocks/>
          </p:cNvGrpSpPr>
          <p:nvPr userDrawn="1"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sz="1800">
                <a:solidFill>
                  <a:srgbClr val="FFFFFF"/>
                </a:solidFill>
              </a:endParaRPr>
            </a:p>
          </p:txBody>
        </p:sp>
        <p:pic>
          <p:nvPicPr>
            <p:cNvPr id="3084" name="Picture 1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9E4B10-7546-4F3C-ABAF-AEBF8E6079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4B98F83-FD09-4B49-A540-C3481CB5A9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>
              <a:defRPr/>
            </a:pPr>
            <a:r>
              <a:rPr lang="es-ES_tradnl">
                <a:cs typeface="+mn-cs"/>
              </a:rPr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>
              <a:defRPr/>
            </a:pPr>
            <a:fld id="{D8BE3453-E1C3-4573-AC7D-60E3D8D35B8B}" type="slidenum">
              <a:rPr lang="en-US">
                <a:cs typeface="+mn-cs"/>
              </a:rPr>
              <a:pPr defTabSz="457200">
                <a:defRPr/>
              </a:pPr>
              <a:t>‹Nº›</a:t>
            </a:fld>
            <a:endParaRPr lang="en-US">
              <a:cs typeface="+mn-cs"/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6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57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5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pitchFamily="28" charset="0"/>
              <a:ea typeface="ヒラギノ角ゴ Pro W3" pitchFamily="28" charset="-128"/>
              <a:cs typeface="+mn-cs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 para editar título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4B98F83-FD09-4B49-A540-C3481CB5A9C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1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ヒラギノ角ゴ Pro W3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28" charset="0"/>
          <a:ea typeface="ヒラギノ角ゴ Pro W3" pitchFamily="2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ヒラギノ角ゴ Pro W3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ヒラギノ角ゴ Pro W3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ヒラギノ角ゴ Pro W3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ヒラギノ角ゴ Pro W3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sz="180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110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57200" y="1412875"/>
            <a:ext cx="77724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s-ES_tradnl" sz="2400" b="1" dirty="0">
                <a:latin typeface="Verdana" charset="0"/>
                <a:ea typeface="ヒラギノ角ゴ Pro W3" charset="0"/>
                <a:cs typeface="Arial" charset="0"/>
              </a:rPr>
              <a:t>CATEGORIZACIÓN DEL RIESGO  EN  CONTROL PRENATAL</a:t>
            </a:r>
          </a:p>
        </p:txBody>
      </p:sp>
      <p:sp>
        <p:nvSpPr>
          <p:cNvPr id="39938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457200" y="2492375"/>
            <a:ext cx="7772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CL" sz="2400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Ministerio de Salud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860032" y="5072063"/>
            <a:ext cx="3998218" cy="1357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Dra. Paulina Troncoso</a:t>
            </a:r>
          </a:p>
          <a:p>
            <a:pPr algn="ctr">
              <a:defRPr/>
            </a:pPr>
            <a:r>
              <a:rPr lang="es-ES" dirty="0">
                <a:solidFill>
                  <a:srgbClr val="FFFFFF"/>
                </a:solidFill>
                <a:latin typeface="Calibri" charset="0"/>
                <a:ea typeface="ヒラギノ角ゴ Pro W3" charset="0"/>
                <a:cs typeface="ヒラギノ角ゴ Pro W3" charset="0"/>
              </a:rPr>
              <a:t>Programa de la Mujer</a:t>
            </a:r>
          </a:p>
        </p:txBody>
      </p:sp>
    </p:spTree>
    <p:extLst>
      <p:ext uri="{BB962C8B-B14F-4D97-AF65-F5344CB8AC3E}">
        <p14:creationId xmlns:p14="http://schemas.microsoft.com/office/powerpoint/2010/main" val="233282439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s-ES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s-ES">
                <a:latin typeface="Verdana" charset="0"/>
                <a:ea typeface="ヒラギノ角ゴ Pro W3" charset="0"/>
                <a:cs typeface="ヒラギノ角ゴ Pro W3" charset="0"/>
              </a:rPr>
              <a:t>SALUD MATERNO - PERINATAL</a:t>
            </a:r>
          </a:p>
        </p:txBody>
      </p:sp>
      <p:sp>
        <p:nvSpPr>
          <p:cNvPr id="47106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51520" y="2132856"/>
            <a:ext cx="1368425" cy="3095625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CONTROL </a:t>
            </a:r>
          </a:p>
          <a:p>
            <a:pPr eaLnBrk="1" hangingPunct="1"/>
            <a:endParaRPr lang="es-E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PRE</a:t>
            </a: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CONCEPCIONAL</a:t>
            </a:r>
          </a:p>
          <a:p>
            <a:pPr eaLnBrk="1" hangingPunct="1"/>
            <a:endParaRPr lang="es-ES" dirty="0"/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(1.7%)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763688" y="2132856"/>
            <a:ext cx="1440706" cy="3095625"/>
          </a:xfrm>
          <a:prstGeom prst="rect">
            <a:avLst/>
          </a:prstGeom>
          <a:solidFill>
            <a:srgbClr val="C8D7E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1800" dirty="0">
                <a:solidFill>
                  <a:srgbClr val="000000"/>
                </a:solidFill>
              </a:rPr>
              <a:t>CONTROL </a:t>
            </a:r>
          </a:p>
          <a:p>
            <a:pPr>
              <a:defRPr/>
            </a:pPr>
            <a:r>
              <a:rPr lang="es-ES" sz="1800" dirty="0">
                <a:solidFill>
                  <a:srgbClr val="000000"/>
                </a:solidFill>
              </a:rPr>
              <a:t>PRENATAL</a:t>
            </a:r>
          </a:p>
          <a:p>
            <a:pPr>
              <a:defRPr/>
            </a:pPr>
            <a:endParaRPr lang="es-ES" sz="1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s-ES" sz="1800" dirty="0">
                <a:solidFill>
                  <a:srgbClr val="000000"/>
                </a:solidFill>
              </a:rPr>
              <a:t>CATEGORIZA</a:t>
            </a:r>
          </a:p>
          <a:p>
            <a:pPr>
              <a:defRPr/>
            </a:pPr>
            <a:r>
              <a:rPr lang="es-ES" sz="1800" dirty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s-ES" sz="1800" dirty="0">
                <a:solidFill>
                  <a:srgbClr val="000000"/>
                </a:solidFill>
              </a:rPr>
              <a:t>ALTO RIESGO</a:t>
            </a:r>
          </a:p>
          <a:p>
            <a:pPr>
              <a:defRPr/>
            </a:pPr>
            <a:endParaRPr lang="es-ES" sz="18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s-ES" sz="1800" dirty="0">
                <a:solidFill>
                  <a:srgbClr val="000000"/>
                </a:solidFill>
              </a:rPr>
              <a:t>BAJO RIESGO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347864" y="2132856"/>
            <a:ext cx="1656184" cy="3095625"/>
          </a:xfrm>
          <a:prstGeom prst="rect">
            <a:avLst/>
          </a:prstGeom>
          <a:solidFill>
            <a:srgbClr val="D0EC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ASISTENCIA</a:t>
            </a:r>
          </a:p>
          <a:p>
            <a:pPr eaLnBrk="1" hangingPunct="1"/>
            <a:endParaRPr lang="es-E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PROFESIONAL DEL PARTO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148263" y="2133600"/>
            <a:ext cx="1584325" cy="30956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ATENCIÓN</a:t>
            </a: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OBSTÉTRICA  DE</a:t>
            </a:r>
          </a:p>
          <a:p>
            <a:pPr eaLnBrk="1" hangingPunct="1"/>
            <a:endParaRPr lang="es-ES" sz="2000" dirty="0">
              <a:solidFill>
                <a:srgbClr val="000000"/>
              </a:solidFill>
            </a:endParaRPr>
          </a:p>
          <a:p>
            <a:pPr eaLnBrk="1" hangingPunct="1"/>
            <a:r>
              <a:rPr lang="es-ES" sz="2000" dirty="0">
                <a:solidFill>
                  <a:srgbClr val="000000"/>
                </a:solidFill>
              </a:rPr>
              <a:t>EMERGENCIA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875463" y="2133600"/>
            <a:ext cx="1296987" cy="3095625"/>
          </a:xfrm>
          <a:prstGeom prst="rect">
            <a:avLst/>
          </a:prstGeom>
          <a:solidFill>
            <a:srgbClr val="FDC5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ES" sz="1800" dirty="0">
                <a:solidFill>
                  <a:srgbClr val="000000"/>
                </a:solidFill>
              </a:rPr>
              <a:t>ATENCIÓN POSTNATAL</a:t>
            </a:r>
          </a:p>
          <a:p>
            <a:pPr eaLnBrk="1" hangingPunct="1"/>
            <a:endParaRPr lang="es-ES" sz="1800" dirty="0">
              <a:solidFill>
                <a:srgbClr val="000000"/>
              </a:solidFill>
            </a:endParaRPr>
          </a:p>
          <a:p>
            <a:pPr eaLnBrk="1" hangingPunct="1"/>
            <a:endParaRPr lang="es-ES" sz="1800" dirty="0">
              <a:solidFill>
                <a:srgbClr val="000000"/>
              </a:solidFill>
            </a:endParaRPr>
          </a:p>
          <a:p>
            <a:pPr eaLnBrk="1" hangingPunct="1"/>
            <a:r>
              <a:rPr lang="es-ES" sz="1800" dirty="0">
                <a:solidFill>
                  <a:srgbClr val="000000"/>
                </a:solidFill>
              </a:rPr>
              <a:t> ATENCION</a:t>
            </a:r>
          </a:p>
          <a:p>
            <a:pPr eaLnBrk="1" hangingPunct="1"/>
            <a:r>
              <a:rPr lang="es-ES" sz="1800" dirty="0">
                <a:solidFill>
                  <a:srgbClr val="000000"/>
                </a:solidFill>
              </a:rPr>
              <a:t>RN</a:t>
            </a:r>
          </a:p>
          <a:p>
            <a:pPr eaLnBrk="1" hangingPunct="1"/>
            <a:endParaRPr lang="es-ES" sz="1800" dirty="0">
              <a:solidFill>
                <a:srgbClr val="000000"/>
              </a:solidFill>
            </a:endParaRPr>
          </a:p>
          <a:p>
            <a:pPr eaLnBrk="1" hangingPunct="1"/>
            <a:r>
              <a:rPr lang="es-ES" sz="1800" dirty="0">
                <a:solidFill>
                  <a:srgbClr val="000000"/>
                </a:solidFill>
              </a:rPr>
              <a:t>LACTANCIA</a:t>
            </a:r>
          </a:p>
          <a:p>
            <a:pPr eaLnBrk="1" hangingPunct="1"/>
            <a:r>
              <a:rPr lang="es-ES" sz="1800" dirty="0">
                <a:solidFill>
                  <a:srgbClr val="000000"/>
                </a:solidFill>
              </a:rPr>
              <a:t>MATERNA</a:t>
            </a:r>
          </a:p>
        </p:txBody>
      </p:sp>
      <p:sp>
        <p:nvSpPr>
          <p:cNvPr id="19" name="Flecha derecha 18"/>
          <p:cNvSpPr/>
          <p:nvPr/>
        </p:nvSpPr>
        <p:spPr>
          <a:xfrm>
            <a:off x="395288" y="5589588"/>
            <a:ext cx="7200900" cy="3603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4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	MORTALIDAD MATERNA SEGÚN CAUSA, 2011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r="845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1187624" y="1988840"/>
            <a:ext cx="914400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7308304" y="2276872"/>
            <a:ext cx="914400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437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MORTALIDAD MATERNA SEGÚN CAUSA, 2012</a:t>
            </a:r>
          </a:p>
        </p:txBody>
      </p:sp>
      <p:pic>
        <p:nvPicPr>
          <p:cNvPr id="5" name="Marcador de contenido 4" descr="Captura de pantalla 2015-04-23 a la(s) 0.21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21" b="-11721"/>
          <a:stretch>
            <a:fillRect/>
          </a:stretch>
        </p:blipFill>
        <p:spPr/>
      </p:pic>
      <p:sp>
        <p:nvSpPr>
          <p:cNvPr id="6" name="Elipse 5"/>
          <p:cNvSpPr/>
          <p:nvPr/>
        </p:nvSpPr>
        <p:spPr>
          <a:xfrm>
            <a:off x="1403648" y="3140968"/>
            <a:ext cx="91440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6876256" y="2348880"/>
            <a:ext cx="914400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5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CAUSAS MORTALIDAD MATERNA USA</a:t>
            </a:r>
          </a:p>
        </p:txBody>
      </p:sp>
      <p:pic>
        <p:nvPicPr>
          <p:cNvPr id="5" name="Marcador de contenido 4" descr="Captura de pantalla 2015-04-13 a la(s) 22.53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" b="5109"/>
          <a:stretch>
            <a:fillRect/>
          </a:stretch>
        </p:blipFill>
        <p:spPr/>
      </p:pic>
      <p:sp>
        <p:nvSpPr>
          <p:cNvPr id="6" name="Elipse 5"/>
          <p:cNvSpPr/>
          <p:nvPr/>
        </p:nvSpPr>
        <p:spPr>
          <a:xfrm>
            <a:off x="1619672" y="2348880"/>
            <a:ext cx="1224136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4860032" y="3140968"/>
            <a:ext cx="914400" cy="1130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67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	MORTALIDAD  INFANTIL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pic>
        <p:nvPicPr>
          <p:cNvPr id="7" name="Marcador de contenido 6" descr="Captura de pantalla 2015-04-23 a la(s) 0.20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19" b="-3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CUIDADOS (CONTROL) PRENATAL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1600" dirty="0">
                <a:latin typeface="Tahoma" charset="0"/>
              </a:rPr>
              <a:t>El cuidado antenatal consiste en acciones que promueven la salud, y determinan el riesgo obstétrico y perinatal.</a:t>
            </a:r>
          </a:p>
          <a:p>
            <a:endParaRPr lang="es-CL" sz="1600" dirty="0">
              <a:latin typeface="Tahoma" charset="0"/>
            </a:endParaRPr>
          </a:p>
          <a:p>
            <a:r>
              <a:rPr lang="es-CL" sz="1600" dirty="0">
                <a:latin typeface="Tahoma" charset="0"/>
              </a:rPr>
              <a:t>Para generar  intervenciones oportunas  ligadas a la prevención de los riesgos.</a:t>
            </a:r>
          </a:p>
          <a:p>
            <a:endParaRPr lang="es-CL" sz="1600" dirty="0">
              <a:latin typeface="Tahoma" charset="0"/>
            </a:endParaRPr>
          </a:p>
          <a:p>
            <a:pPr>
              <a:defRPr/>
            </a:pPr>
            <a:r>
              <a:rPr lang="es-CL" sz="1600" dirty="0">
                <a:latin typeface="Tahoma" charset="0"/>
              </a:rPr>
              <a:t> Inicio precoz, antes de ausencia de segundo período menstrual para:</a:t>
            </a:r>
          </a:p>
          <a:p>
            <a:pPr>
              <a:defRPr/>
            </a:pPr>
            <a:endParaRPr lang="es-CL" sz="1600" dirty="0">
              <a:latin typeface="Tahoma" charset="0"/>
            </a:endParaRPr>
          </a:p>
          <a:p>
            <a:pPr>
              <a:defRPr/>
            </a:pPr>
            <a:r>
              <a:rPr lang="es-CL" sz="1600" dirty="0">
                <a:latin typeface="Tahoma" charset="0"/>
              </a:rPr>
              <a:t>a) Determinar la edad gestacional </a:t>
            </a:r>
          </a:p>
          <a:p>
            <a:pPr>
              <a:defRPr/>
            </a:pPr>
            <a:r>
              <a:rPr lang="es-CL" sz="1600" dirty="0">
                <a:latin typeface="Tahoma" charset="0"/>
              </a:rPr>
              <a:t>B) Definir el estado actual de salud de la madre y del feto</a:t>
            </a:r>
          </a:p>
          <a:p>
            <a:pPr>
              <a:defRPr/>
            </a:pPr>
            <a:r>
              <a:rPr lang="es-CL" sz="1600" dirty="0">
                <a:latin typeface="Tahoma" charset="0"/>
              </a:rPr>
              <a:t>C) Asignar al embarazo categoría de riesgo</a:t>
            </a:r>
          </a:p>
          <a:p>
            <a:pPr>
              <a:defRPr/>
            </a:pPr>
            <a:r>
              <a:rPr lang="es-CL" sz="1600" dirty="0">
                <a:latin typeface="Tahoma" charset="0"/>
              </a:rPr>
              <a:t>D) Planificar el control prenatal en relación al riesgo asignado: Normal</a:t>
            </a:r>
          </a:p>
          <a:p>
            <a:pPr marL="0" indent="0">
              <a:buNone/>
              <a:defRPr/>
            </a:pPr>
            <a:r>
              <a:rPr lang="es-CL" sz="1600" dirty="0">
                <a:latin typeface="Tahoma" charset="0"/>
              </a:rPr>
              <a:t>												        Alto Riesgo</a:t>
            </a:r>
          </a:p>
          <a:p>
            <a:pPr>
              <a:defRPr/>
            </a:pPr>
            <a:endParaRPr lang="es-CL" sz="1600" dirty="0">
              <a:latin typeface="Tahoma" charset="0"/>
            </a:endParaRPr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/>
          </a:p>
          <a:p>
            <a:endParaRPr lang="es-CL" sz="1600" dirty="0">
              <a:latin typeface="Tahoma" charset="0"/>
            </a:endParaRPr>
          </a:p>
          <a:p>
            <a:endParaRPr lang="es-CL" sz="1600" dirty="0">
              <a:latin typeface="Tahoma" charset="0"/>
            </a:endParaRPr>
          </a:p>
          <a:p>
            <a:endParaRPr lang="es-CL" sz="1600" dirty="0">
              <a:latin typeface="Tahoma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841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s-ES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s-ES">
                <a:latin typeface="Verdana" charset="0"/>
                <a:ea typeface="ヒラギノ角ゴ Pro W3" charset="0"/>
                <a:cs typeface="ヒラギノ角ゴ Pro W3" charset="0"/>
              </a:rPr>
              <a:t>CICLO VITAL:  IMPORTANCIA DEL CURSO DE VIDA</a:t>
            </a:r>
          </a:p>
        </p:txBody>
      </p:sp>
      <p:pic>
        <p:nvPicPr>
          <p:cNvPr id="43010" name="Marcador de contenido 4" descr="Captura de pantalla 2014-09-22 a la(s) 22.34.2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30437" b="12506"/>
          <a:stretch>
            <a:fillRect/>
          </a:stretch>
        </p:blipFill>
        <p:spPr>
          <a:xfrm>
            <a:off x="914400" y="2760663"/>
            <a:ext cx="7127875" cy="3114675"/>
          </a:xfrm>
          <a:ln>
            <a:solidFill>
              <a:srgbClr val="93A299"/>
            </a:solidFill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5364163" y="4076700"/>
            <a:ext cx="1728787" cy="936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/>
              <a:t>RIESGO ACUMULATIVO  ENF NO TRANSM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00113" y="1989138"/>
            <a:ext cx="7200900" cy="7191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3013" name="CuadroTexto 9"/>
          <p:cNvSpPr txBox="1">
            <a:spLocks noChangeArrowheads="1"/>
          </p:cNvSpPr>
          <p:nvPr/>
        </p:nvSpPr>
        <p:spPr bwMode="auto">
          <a:xfrm>
            <a:off x="971550" y="2133600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ES" sz="1200"/>
              <a:t>FETA</a:t>
            </a:r>
            <a:r>
              <a:rPr lang="es-ES" sz="1000"/>
              <a:t>L</a:t>
            </a:r>
          </a:p>
        </p:txBody>
      </p:sp>
      <p:sp>
        <p:nvSpPr>
          <p:cNvPr id="43014" name="CuadroTexto 10"/>
          <p:cNvSpPr txBox="1">
            <a:spLocks noChangeArrowheads="1"/>
          </p:cNvSpPr>
          <p:nvPr/>
        </p:nvSpPr>
        <p:spPr bwMode="auto">
          <a:xfrm>
            <a:off x="1763713" y="2133600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ES" sz="1200"/>
              <a:t>INFANCIA</a:t>
            </a:r>
          </a:p>
        </p:txBody>
      </p:sp>
      <p:sp>
        <p:nvSpPr>
          <p:cNvPr id="43015" name="CuadroTexto 11"/>
          <p:cNvSpPr txBox="1">
            <a:spLocks noChangeArrowheads="1"/>
          </p:cNvSpPr>
          <p:nvPr/>
        </p:nvSpPr>
        <p:spPr bwMode="auto">
          <a:xfrm>
            <a:off x="2771775" y="2133600"/>
            <a:ext cx="1439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ES" sz="1200"/>
              <a:t>ADOLESCENCIA</a:t>
            </a:r>
          </a:p>
        </p:txBody>
      </p:sp>
      <p:sp>
        <p:nvSpPr>
          <p:cNvPr id="43016" name="CuadroTexto 12"/>
          <p:cNvSpPr txBox="1">
            <a:spLocks noChangeArrowheads="1"/>
          </p:cNvSpPr>
          <p:nvPr/>
        </p:nvSpPr>
        <p:spPr bwMode="auto">
          <a:xfrm>
            <a:off x="4356100" y="2133600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ES" sz="1200"/>
              <a:t>ADULTO</a:t>
            </a:r>
          </a:p>
        </p:txBody>
      </p:sp>
      <p:sp>
        <p:nvSpPr>
          <p:cNvPr id="43017" name="CuadroTexto 13"/>
          <p:cNvSpPr txBox="1">
            <a:spLocks noChangeArrowheads="1"/>
          </p:cNvSpPr>
          <p:nvPr/>
        </p:nvSpPr>
        <p:spPr bwMode="auto">
          <a:xfrm>
            <a:off x="2268538" y="5876925"/>
            <a:ext cx="3671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ES" sz="1800"/>
              <a:t>                 EDAD</a:t>
            </a:r>
          </a:p>
        </p:txBody>
      </p:sp>
      <p:sp>
        <p:nvSpPr>
          <p:cNvPr id="43018" name="CuadroTexto 15"/>
          <p:cNvSpPr txBox="1">
            <a:spLocks noChangeArrowheads="1"/>
          </p:cNvSpPr>
          <p:nvPr/>
        </p:nvSpPr>
        <p:spPr bwMode="auto">
          <a:xfrm rot="-5400000">
            <a:off x="-492918" y="3893343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s-ES" sz="1200"/>
              <a:t>DESARROLLO ENF NO TRANSMISIBLES</a:t>
            </a:r>
          </a:p>
        </p:txBody>
      </p:sp>
      <p:sp>
        <p:nvSpPr>
          <p:cNvPr id="43019" name="CuadroTexto 16"/>
          <p:cNvSpPr txBox="1">
            <a:spLocks noChangeArrowheads="1"/>
          </p:cNvSpPr>
          <p:nvPr/>
        </p:nvSpPr>
        <p:spPr bwMode="auto">
          <a:xfrm>
            <a:off x="611188" y="6308725"/>
            <a:ext cx="7416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Fuente: Life course perspectives on coronary heart disease, stroke and diabetes (OMS)</a:t>
            </a:r>
          </a:p>
          <a:p>
            <a:pPr eaLnBrk="1" hangingPunct="1"/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1604163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	ASIGNACIÓN  DEL RIESGO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95536" y="1484784"/>
            <a:ext cx="7632848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Enfermedades maternas preexistentes</a:t>
            </a:r>
          </a:p>
        </p:txBody>
      </p:sp>
      <p:sp>
        <p:nvSpPr>
          <p:cNvPr id="6" name="Elipse 5"/>
          <p:cNvSpPr/>
          <p:nvPr/>
        </p:nvSpPr>
        <p:spPr>
          <a:xfrm>
            <a:off x="467544" y="3212976"/>
            <a:ext cx="127444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HTA</a:t>
            </a:r>
          </a:p>
        </p:txBody>
      </p:sp>
      <p:sp>
        <p:nvSpPr>
          <p:cNvPr id="7" name="Elipse 6"/>
          <p:cNvSpPr/>
          <p:nvPr/>
        </p:nvSpPr>
        <p:spPr>
          <a:xfrm>
            <a:off x="2051720" y="3212976"/>
            <a:ext cx="1202432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DM</a:t>
            </a:r>
          </a:p>
        </p:txBody>
      </p:sp>
      <p:sp>
        <p:nvSpPr>
          <p:cNvPr id="8" name="Elipse 7"/>
          <p:cNvSpPr/>
          <p:nvPr/>
        </p:nvSpPr>
        <p:spPr>
          <a:xfrm>
            <a:off x="3491880" y="3140968"/>
            <a:ext cx="1440160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err="1"/>
              <a:t>Cardiop</a:t>
            </a:r>
            <a:r>
              <a:rPr lang="es-ES" sz="2000" dirty="0"/>
              <a:t>/</a:t>
            </a:r>
          </a:p>
          <a:p>
            <a:pPr algn="ctr"/>
            <a:r>
              <a:rPr lang="es-ES" sz="2000" dirty="0" err="1"/>
              <a:t>Nefrop</a:t>
            </a:r>
            <a:endParaRPr lang="es-ES" sz="2000" dirty="0"/>
          </a:p>
        </p:txBody>
      </p:sp>
      <p:sp>
        <p:nvSpPr>
          <p:cNvPr id="9" name="Elipse 8"/>
          <p:cNvSpPr/>
          <p:nvPr/>
        </p:nvSpPr>
        <p:spPr>
          <a:xfrm>
            <a:off x="5292080" y="3212976"/>
            <a:ext cx="1296144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VIH-ITS</a:t>
            </a:r>
          </a:p>
          <a:p>
            <a:pPr algn="ctr"/>
            <a:r>
              <a:rPr lang="es-ES" sz="2000" dirty="0"/>
              <a:t>Chagas</a:t>
            </a:r>
          </a:p>
        </p:txBody>
      </p:sp>
      <p:sp>
        <p:nvSpPr>
          <p:cNvPr id="10" name="Elipse 9"/>
          <p:cNvSpPr/>
          <p:nvPr/>
        </p:nvSpPr>
        <p:spPr>
          <a:xfrm>
            <a:off x="6876256" y="3284984"/>
            <a:ext cx="1296144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23528" y="5013176"/>
            <a:ext cx="216024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Anamnesis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987824" y="5013176"/>
            <a:ext cx="216024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Examen Físico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796136" y="5013176"/>
            <a:ext cx="216024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Laboratorio</a:t>
            </a:r>
          </a:p>
        </p:txBody>
      </p:sp>
    </p:spTree>
    <p:extLst>
      <p:ext uri="{BB962C8B-B14F-4D97-AF65-F5344CB8AC3E}">
        <p14:creationId xmlns:p14="http://schemas.microsoft.com/office/powerpoint/2010/main" val="582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	ASIGNACIÓN  DEL RIESGO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95536" y="1484784"/>
            <a:ext cx="7632848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Mala historia obstétrica</a:t>
            </a:r>
          </a:p>
        </p:txBody>
      </p:sp>
      <p:sp>
        <p:nvSpPr>
          <p:cNvPr id="6" name="Elipse 5"/>
          <p:cNvSpPr/>
          <p:nvPr/>
        </p:nvSpPr>
        <p:spPr>
          <a:xfrm>
            <a:off x="395536" y="3212976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err="1"/>
              <a:t>AbortoMortinato</a:t>
            </a:r>
            <a:endParaRPr lang="es-ES" sz="2000" dirty="0"/>
          </a:p>
        </p:txBody>
      </p:sp>
      <p:sp>
        <p:nvSpPr>
          <p:cNvPr id="7" name="Elipse 6"/>
          <p:cNvSpPr/>
          <p:nvPr/>
        </p:nvSpPr>
        <p:spPr>
          <a:xfrm>
            <a:off x="2051720" y="3212976"/>
            <a:ext cx="1202432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RCIU</a:t>
            </a:r>
          </a:p>
        </p:txBody>
      </p:sp>
      <p:sp>
        <p:nvSpPr>
          <p:cNvPr id="8" name="Elipse 7"/>
          <p:cNvSpPr/>
          <p:nvPr/>
        </p:nvSpPr>
        <p:spPr>
          <a:xfrm>
            <a:off x="3563888" y="3140968"/>
            <a:ext cx="136815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P. </a:t>
            </a:r>
            <a:r>
              <a:rPr lang="es-ES" sz="2000" dirty="0" err="1"/>
              <a:t>PreT</a:t>
            </a:r>
            <a:endParaRPr lang="es-ES" sz="2000" dirty="0"/>
          </a:p>
        </p:txBody>
      </p:sp>
      <p:sp>
        <p:nvSpPr>
          <p:cNvPr id="9" name="Elipse 8"/>
          <p:cNvSpPr/>
          <p:nvPr/>
        </p:nvSpPr>
        <p:spPr>
          <a:xfrm>
            <a:off x="5292080" y="3212976"/>
            <a:ext cx="1296144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PE</a:t>
            </a:r>
          </a:p>
        </p:txBody>
      </p:sp>
      <p:sp>
        <p:nvSpPr>
          <p:cNvPr id="10" name="Elipse 9"/>
          <p:cNvSpPr/>
          <p:nvPr/>
        </p:nvSpPr>
        <p:spPr>
          <a:xfrm>
            <a:off x="6876256" y="3284984"/>
            <a:ext cx="1296144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MF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771800" y="5013176"/>
            <a:ext cx="252028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Anamnesis</a:t>
            </a:r>
          </a:p>
        </p:txBody>
      </p:sp>
    </p:spTree>
    <p:extLst>
      <p:ext uri="{BB962C8B-B14F-4D97-AF65-F5344CB8AC3E}">
        <p14:creationId xmlns:p14="http://schemas.microsoft.com/office/powerpoint/2010/main" val="368980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	ASIGNACIÓN  DEL RIESGO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95536" y="1484784"/>
            <a:ext cx="7632848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Complicaciones embarazo actual</a:t>
            </a:r>
          </a:p>
        </p:txBody>
      </p:sp>
      <p:sp>
        <p:nvSpPr>
          <p:cNvPr id="6" name="Elipse 5"/>
          <p:cNvSpPr/>
          <p:nvPr/>
        </p:nvSpPr>
        <p:spPr>
          <a:xfrm>
            <a:off x="395536" y="3212976"/>
            <a:ext cx="1440160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Psicosocial</a:t>
            </a:r>
          </a:p>
        </p:txBody>
      </p:sp>
      <p:sp>
        <p:nvSpPr>
          <p:cNvPr id="7" name="Elipse 6"/>
          <p:cNvSpPr/>
          <p:nvPr/>
        </p:nvSpPr>
        <p:spPr>
          <a:xfrm>
            <a:off x="2051720" y="3212976"/>
            <a:ext cx="1202432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&lt;15</a:t>
            </a:r>
          </a:p>
          <a:p>
            <a:pPr algn="ctr"/>
            <a:r>
              <a:rPr lang="es-ES" sz="2000" dirty="0"/>
              <a:t>&gt;35</a:t>
            </a:r>
          </a:p>
        </p:txBody>
      </p:sp>
      <p:sp>
        <p:nvSpPr>
          <p:cNvPr id="8" name="Elipse 7"/>
          <p:cNvSpPr/>
          <p:nvPr/>
        </p:nvSpPr>
        <p:spPr>
          <a:xfrm>
            <a:off x="3563888" y="3140968"/>
            <a:ext cx="136815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OH, tabaco</a:t>
            </a:r>
          </a:p>
        </p:txBody>
      </p:sp>
      <p:sp>
        <p:nvSpPr>
          <p:cNvPr id="9" name="Elipse 8"/>
          <p:cNvSpPr/>
          <p:nvPr/>
        </p:nvSpPr>
        <p:spPr>
          <a:xfrm>
            <a:off x="5292080" y="3212976"/>
            <a:ext cx="1296144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err="1"/>
              <a:t>Geme</a:t>
            </a:r>
            <a:endParaRPr lang="es-ES" sz="2000" dirty="0"/>
          </a:p>
          <a:p>
            <a:pPr algn="ctr"/>
            <a:r>
              <a:rPr lang="es-ES" sz="2000" dirty="0"/>
              <a:t>Lar/MF</a:t>
            </a:r>
          </a:p>
        </p:txBody>
      </p:sp>
      <p:sp>
        <p:nvSpPr>
          <p:cNvPr id="10" name="Elipse 9"/>
          <p:cNvSpPr/>
          <p:nvPr/>
        </p:nvSpPr>
        <p:spPr>
          <a:xfrm>
            <a:off x="6876256" y="3284984"/>
            <a:ext cx="1296144" cy="122413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Malnutrición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99592" y="4941168"/>
            <a:ext cx="252028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Anamnesis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283968" y="4941168"/>
            <a:ext cx="2520280" cy="8640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Ultrasonido</a:t>
            </a:r>
          </a:p>
        </p:txBody>
      </p:sp>
    </p:spTree>
    <p:extLst>
      <p:ext uri="{BB962C8B-B14F-4D97-AF65-F5344CB8AC3E}">
        <p14:creationId xmlns:p14="http://schemas.microsoft.com/office/powerpoint/2010/main" val="278307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     EPIDEMIOLOGÍA</a:t>
            </a:r>
          </a:p>
        </p:txBody>
      </p:sp>
      <p:pic>
        <p:nvPicPr>
          <p:cNvPr id="5" name="Picture 2" descr="http://www.radioprogresoycontacto.cl/sitio/images/be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7" b="86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603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Captura de pantalla 2015-04-22 a la(s) 23.40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54" r="-59254"/>
          <a:stretch>
            <a:fillRect/>
          </a:stretch>
        </p:blipFill>
        <p:spPr>
          <a:xfrm>
            <a:off x="152400" y="1052736"/>
            <a:ext cx="8596064" cy="4951189"/>
          </a:xfrm>
        </p:spPr>
      </p:pic>
    </p:spTree>
    <p:extLst>
      <p:ext uri="{BB962C8B-B14F-4D97-AF65-F5344CB8AC3E}">
        <p14:creationId xmlns:p14="http://schemas.microsoft.com/office/powerpoint/2010/main" val="1674011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Criterios de </a:t>
            </a:r>
            <a:r>
              <a:rPr lang="es-ES" dirty="0" err="1"/>
              <a:t>derivación</a:t>
            </a:r>
            <a:r>
              <a:rPr lang="es-ES" dirty="0"/>
              <a:t> a nivel secundario o terciario </a:t>
            </a:r>
          </a:p>
        </p:txBody>
      </p:sp>
      <p:pic>
        <p:nvPicPr>
          <p:cNvPr id="6" name="Marcador de contenido 5" descr="Captura de pantalla 2015-04-23 a la(s) 1.17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41" r="-10041"/>
          <a:stretch>
            <a:fillRect/>
          </a:stretch>
        </p:blipFill>
        <p:spPr>
          <a:xfrm>
            <a:off x="152400" y="1477963"/>
            <a:ext cx="8177213" cy="5191125"/>
          </a:xfrm>
        </p:spPr>
      </p:pic>
    </p:spTree>
    <p:extLst>
      <p:ext uri="{BB962C8B-B14F-4D97-AF65-F5344CB8AC3E}">
        <p14:creationId xmlns:p14="http://schemas.microsoft.com/office/powerpoint/2010/main" val="155384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Criterios de </a:t>
            </a:r>
            <a:r>
              <a:rPr lang="es-ES" dirty="0" err="1"/>
              <a:t>derivación</a:t>
            </a:r>
            <a:r>
              <a:rPr lang="es-ES" dirty="0"/>
              <a:t> a nivel secundario o terciario </a:t>
            </a:r>
          </a:p>
        </p:txBody>
      </p:sp>
      <p:pic>
        <p:nvPicPr>
          <p:cNvPr id="4" name="Marcador de contenido 3" descr="Captura de pantalla 2015-04-23 a la(s) 1.23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6" b="-71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61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PERIORICIDAD DEL CONTROL PRENATAL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CL" dirty="0">
                <a:latin typeface="Tahoma" charset="0"/>
              </a:rPr>
              <a:t>USA   Mensual entre 4 -28</a:t>
            </a:r>
          </a:p>
          <a:p>
            <a:pPr>
              <a:defRPr/>
            </a:pPr>
            <a:r>
              <a:rPr lang="es-CL" dirty="0">
                <a:latin typeface="Tahoma" charset="0"/>
              </a:rPr>
              <a:t>         Cada 15 días entre 28-36</a:t>
            </a:r>
          </a:p>
          <a:p>
            <a:pPr>
              <a:defRPr/>
            </a:pPr>
            <a:r>
              <a:rPr lang="es-CL" dirty="0">
                <a:latin typeface="Tahoma" charset="0"/>
              </a:rPr>
              <a:t>         Semanal desde las semana 36</a:t>
            </a:r>
          </a:p>
          <a:p>
            <a:pPr>
              <a:defRPr/>
            </a:pPr>
            <a:endParaRPr lang="es-CL" dirty="0">
              <a:latin typeface="Tahoma" charset="0"/>
            </a:endParaRPr>
          </a:p>
          <a:p>
            <a:pPr>
              <a:defRPr/>
            </a:pPr>
            <a:r>
              <a:rPr lang="es-CL" dirty="0">
                <a:latin typeface="Tahoma" charset="0"/>
              </a:rPr>
              <a:t>Colombia  Mensuales semana 32</a:t>
            </a:r>
          </a:p>
          <a:p>
            <a:pPr>
              <a:defRPr/>
            </a:pPr>
            <a:r>
              <a:rPr lang="es-CL" dirty="0">
                <a:latin typeface="Tahoma" charset="0"/>
              </a:rPr>
              <a:t>               Cada 15 días entres 32-36</a:t>
            </a:r>
          </a:p>
          <a:p>
            <a:pPr>
              <a:defRPr/>
            </a:pPr>
            <a:r>
              <a:rPr lang="es-CL" dirty="0">
                <a:latin typeface="Tahoma" charset="0"/>
              </a:rPr>
              <a:t>               Cada 15-7 días desde 36</a:t>
            </a:r>
          </a:p>
          <a:p>
            <a:pPr>
              <a:defRPr/>
            </a:pPr>
            <a:endParaRPr lang="es-CL" dirty="0">
              <a:latin typeface="Tahoma" charset="0"/>
            </a:endParaRPr>
          </a:p>
          <a:p>
            <a:pPr>
              <a:defRPr/>
            </a:pPr>
            <a:r>
              <a:rPr lang="es-CL" dirty="0">
                <a:latin typeface="Tahoma" charset="0"/>
              </a:rPr>
              <a:t>España    7-10 consultas  durante todo el período</a:t>
            </a:r>
          </a:p>
          <a:p>
            <a:pPr>
              <a:defRPr/>
            </a:pPr>
            <a:r>
              <a:rPr lang="es-CL" dirty="0">
                <a:latin typeface="Tahoma" charset="0"/>
              </a:rPr>
              <a:t>               Cada 4-6 semanas hasta semana 36</a:t>
            </a:r>
          </a:p>
          <a:p>
            <a:pPr>
              <a:defRPr/>
            </a:pPr>
            <a:r>
              <a:rPr lang="es-CL" dirty="0">
                <a:latin typeface="Tahoma" charset="0"/>
              </a:rPr>
              <a:t>               Cada 1-2 semanas entre 37-40</a:t>
            </a:r>
          </a:p>
          <a:p>
            <a:pPr>
              <a:defRPr/>
            </a:pPr>
            <a:r>
              <a:rPr lang="es-CL" dirty="0">
                <a:latin typeface="Tahoma" charset="0"/>
              </a:rPr>
              <a:t>               1-3 veces/semana desde 40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280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CL">
                <a:latin typeface="Tahoma" charset="0"/>
                <a:cs typeface="+mj-cs"/>
              </a:rPr>
              <a:t>Control Prenatal-Modelo de Pirámide Invertida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CL" dirty="0">
              <a:ea typeface="+mn-ea"/>
              <a:cs typeface="+mn-cs"/>
            </a:endParaRPr>
          </a:p>
        </p:txBody>
      </p:sp>
      <p:pic>
        <p:nvPicPr>
          <p:cNvPr id="49154" name="Picture 2" descr="http://fetalmedicine.org/var/uploads/File/0/0/o/l/d/old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86038"/>
            <a:ext cx="3549650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 descr="http://fetalmedicine.org/var/uploads/File/0/0/n/i/c/nicolaidespyra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92388"/>
            <a:ext cx="40005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5 Rectángulo"/>
          <p:cNvSpPr>
            <a:spLocks noChangeArrowheads="1"/>
          </p:cNvSpPr>
          <p:nvPr/>
        </p:nvSpPr>
        <p:spPr bwMode="auto">
          <a:xfrm>
            <a:off x="5651500" y="5834063"/>
            <a:ext cx="22373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L" sz="2000" dirty="0">
                <a:solidFill>
                  <a:srgbClr val="000000"/>
                </a:solidFill>
              </a:rPr>
              <a:t>Kypros Nicolaides</a:t>
            </a:r>
          </a:p>
        </p:txBody>
      </p:sp>
      <p:sp>
        <p:nvSpPr>
          <p:cNvPr id="55302" name="6 Rectángulo"/>
          <p:cNvSpPr>
            <a:spLocks noChangeArrowheads="1"/>
          </p:cNvSpPr>
          <p:nvPr/>
        </p:nvSpPr>
        <p:spPr bwMode="auto">
          <a:xfrm>
            <a:off x="4643438" y="6261100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2000" dirty="0">
                <a:solidFill>
                  <a:srgbClr val="000000"/>
                </a:solidFill>
              </a:rPr>
              <a:t>Prenat Diagn 2011; 31: 3–6.</a:t>
            </a:r>
          </a:p>
        </p:txBody>
      </p:sp>
    </p:spTree>
    <p:extLst>
      <p:ext uri="{BB962C8B-B14F-4D97-AF65-F5344CB8AC3E}">
        <p14:creationId xmlns:p14="http://schemas.microsoft.com/office/powerpoint/2010/main" val="201834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ctrTitle"/>
          </p:nvPr>
        </p:nvSpPr>
        <p:spPr>
          <a:xfrm>
            <a:off x="1714500" y="2339975"/>
            <a:ext cx="4991100" cy="147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9200" dirty="0">
                <a:solidFill>
                  <a:schemeClr val="bg2">
                    <a:lumMod val="25000"/>
                  </a:schemeClr>
                </a:solidFill>
                <a:cs typeface="Verdana" pitchFamily="34" charset="0"/>
              </a:rPr>
              <a:t>Gracias</a:t>
            </a:r>
            <a:r>
              <a:rPr lang="en-US" sz="9200" dirty="0">
                <a:solidFill>
                  <a:schemeClr val="bg1"/>
                </a:solidFill>
                <a:cs typeface="Verdana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240567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   NATALIDAD</a:t>
            </a:r>
          </a:p>
        </p:txBody>
      </p:sp>
      <p:pic>
        <p:nvPicPr>
          <p:cNvPr id="7" name="Marcador de contenido 6" descr="Captura de pantalla 2015-04-23 a la(s) 0.05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 r="3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>
          <a:xfrm>
            <a:off x="1116013" y="476250"/>
            <a:ext cx="7272337" cy="941388"/>
          </a:xfrm>
        </p:spPr>
        <p:txBody>
          <a:bodyPr/>
          <a:lstStyle/>
          <a:p>
            <a:r>
              <a:rPr lang="es-ES" sz="2800">
                <a:latin typeface="Verdana" charset="0"/>
                <a:ea typeface="ヒラギノ角ゴ Pro W3" charset="0"/>
                <a:cs typeface="ヒラギノ角ゴ Pro W3" charset="0"/>
              </a:rPr>
              <a:t>¿Qué pasó con la mortalidad materna?</a:t>
            </a:r>
          </a:p>
        </p:txBody>
      </p:sp>
      <p:pic>
        <p:nvPicPr>
          <p:cNvPr id="64514" name="Marcador de contenido 3" descr="Captura de pantalla 2014-09-25 a la(s) 21.41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r="1543" b="5898"/>
          <a:stretch>
            <a:fillRect/>
          </a:stretch>
        </p:blipFill>
        <p:spPr>
          <a:xfrm>
            <a:off x="827088" y="1773238"/>
            <a:ext cx="7375525" cy="4586287"/>
          </a:xfrm>
        </p:spPr>
      </p:pic>
      <p:sp>
        <p:nvSpPr>
          <p:cNvPr id="5" name="Elipse 4"/>
          <p:cNvSpPr/>
          <p:nvPr/>
        </p:nvSpPr>
        <p:spPr>
          <a:xfrm>
            <a:off x="1966913" y="2130425"/>
            <a:ext cx="962025" cy="922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3625850" y="4056063"/>
            <a:ext cx="757238" cy="738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2915816" y="2060848"/>
            <a:ext cx="3024336" cy="2880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5364088" y="5085184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2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MORTALIDAD MATERNA EN LOS ÚLTIMOS 20 AÑOS</a:t>
            </a:r>
          </a:p>
        </p:txBody>
      </p:sp>
      <p:pic>
        <p:nvPicPr>
          <p:cNvPr id="5" name="Marcador de contenido 4" descr="Captura de pantalla 2014-10-16 a la(s) 22.33.2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4210" r="8263" b="-1943"/>
          <a:stretch/>
        </p:blipFill>
        <p:spPr>
          <a:xfrm>
            <a:off x="474132" y="1557866"/>
            <a:ext cx="7914291" cy="5111494"/>
          </a:xfrm>
        </p:spPr>
      </p:pic>
      <p:cxnSp>
        <p:nvCxnSpPr>
          <p:cNvPr id="6" name="Conector recto de flecha 5"/>
          <p:cNvCxnSpPr/>
          <p:nvPr/>
        </p:nvCxnSpPr>
        <p:spPr>
          <a:xfrm>
            <a:off x="2195736" y="1700808"/>
            <a:ext cx="2880320" cy="151216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652120" y="3789040"/>
            <a:ext cx="2880320" cy="7200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6012160" y="2060848"/>
            <a:ext cx="2016224" cy="1274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18/100.000</a:t>
            </a:r>
          </a:p>
        </p:txBody>
      </p:sp>
    </p:spTree>
    <p:extLst>
      <p:ext uri="{BB962C8B-B14F-4D97-AF65-F5344CB8AC3E}">
        <p14:creationId xmlns:p14="http://schemas.microsoft.com/office/powerpoint/2010/main" val="6493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	</a:t>
            </a:r>
            <a:br>
              <a:rPr lang="es-ES" dirty="0"/>
            </a:br>
            <a:r>
              <a:rPr lang="es-ES" dirty="0"/>
              <a:t>	ESTABILIZACIÓN  DE MORTALIDAD MATERNA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51520" y="1412776"/>
            <a:ext cx="2592288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POSTERGACIÓN EMBARAZO A &gt; EDAD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555776" y="2852936"/>
            <a:ext cx="2880320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ENVEJECIMIENTO POBLACIONAL MUJER EN EDAD FÉRTIL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220072" y="4437112"/>
            <a:ext cx="2808312" cy="15841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/>
              <a:t>AUMENTO SIGNIFICATIVO MM POR ENFERMEDADES CONCURRENTES</a:t>
            </a:r>
          </a:p>
        </p:txBody>
      </p:sp>
    </p:spTree>
    <p:extLst>
      <p:ext uri="{BB962C8B-B14F-4D97-AF65-F5344CB8AC3E}">
        <p14:creationId xmlns:p14="http://schemas.microsoft.com/office/powerpoint/2010/main" val="13026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9329" cy="890736"/>
          </a:xfrm>
        </p:spPr>
        <p:txBody>
          <a:bodyPr/>
          <a:lstStyle/>
          <a:p>
            <a:r>
              <a:rPr lang="es-ES" dirty="0"/>
              <a:t>    MORTALIDAD MATERNA SEGÚN EDAD</a:t>
            </a:r>
          </a:p>
        </p:txBody>
      </p:sp>
      <p:pic>
        <p:nvPicPr>
          <p:cNvPr id="7" name="Marcador de contenido 6" descr="Captura de pantalla 2014-10-16 a la(s) 22.32.2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5132" r="5825"/>
          <a:stretch/>
        </p:blipFill>
        <p:spPr>
          <a:xfrm>
            <a:off x="152400" y="1340768"/>
            <a:ext cx="8668072" cy="4663157"/>
          </a:xfrm>
        </p:spPr>
      </p:pic>
      <p:cxnSp>
        <p:nvCxnSpPr>
          <p:cNvPr id="5" name="Conector recto de flecha 4"/>
          <p:cNvCxnSpPr/>
          <p:nvPr/>
        </p:nvCxnSpPr>
        <p:spPr>
          <a:xfrm flipV="1">
            <a:off x="5580112" y="1988840"/>
            <a:ext cx="1944216" cy="129614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7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633345" cy="890736"/>
          </a:xfrm>
        </p:spPr>
        <p:txBody>
          <a:bodyPr/>
          <a:lstStyle/>
          <a:p>
            <a:pPr algn="ctr"/>
            <a:r>
              <a:rPr lang="es-ES" dirty="0"/>
              <a:t>EDAD MATERNA, MORTALIDAD MATERNA Y PERINATAL</a:t>
            </a:r>
          </a:p>
        </p:txBody>
      </p:sp>
      <p:pic>
        <p:nvPicPr>
          <p:cNvPr id="5" name="Marcador de contenido 4" descr="Captura de pantalla 2014-10-16 a la(s) 22.32.49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" b="1316"/>
          <a:stretch/>
        </p:blipFill>
        <p:spPr>
          <a:xfrm>
            <a:off x="152400" y="1628800"/>
            <a:ext cx="8452048" cy="4968552"/>
          </a:xfrm>
        </p:spPr>
      </p:pic>
      <p:sp>
        <p:nvSpPr>
          <p:cNvPr id="3" name="Elipse 2"/>
          <p:cNvSpPr/>
          <p:nvPr/>
        </p:nvSpPr>
        <p:spPr>
          <a:xfrm>
            <a:off x="6516216" y="4437112"/>
            <a:ext cx="194421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6732240" y="2204864"/>
            <a:ext cx="1368152" cy="1058416"/>
          </a:xfrm>
          <a:prstGeom prst="ellipse">
            <a:avLst/>
          </a:prstGeom>
          <a:noFill/>
          <a:ln>
            <a:solidFill>
              <a:srgbClr val="DE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5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dirty="0"/>
            </a:br>
            <a:r>
              <a:rPr lang="es-ES" dirty="0"/>
              <a:t>	ESTRATEGIAS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1560" y="1477963"/>
            <a:ext cx="7718053" cy="4525962"/>
          </a:xfrm>
        </p:spPr>
        <p:txBody>
          <a:bodyPr/>
          <a:lstStyle/>
          <a:p>
            <a:r>
              <a:rPr lang="es-ES" dirty="0"/>
              <a:t>CONTROL  PRECONCEPCIONAL</a:t>
            </a:r>
          </a:p>
          <a:p>
            <a:endParaRPr lang="es-ES" dirty="0"/>
          </a:p>
          <a:p>
            <a:r>
              <a:rPr lang="es-ES" dirty="0"/>
              <a:t>CONTROL PRENATAL:  CATEGORIZACIÓN  DE  RIESGO</a:t>
            </a:r>
          </a:p>
          <a:p>
            <a:endParaRPr lang="es-ES" dirty="0"/>
          </a:p>
          <a:p>
            <a:r>
              <a:rPr lang="es-ES" dirty="0"/>
              <a:t>REGISTRO DE AUDITORÍAS DE MUERTES MATERNAS, FETALES, NEONATALES E INFANTILES (2007)</a:t>
            </a:r>
          </a:p>
          <a:p>
            <a:endParaRPr lang="es-ES" dirty="0"/>
          </a:p>
          <a:p>
            <a:r>
              <a:rPr lang="es-ES" dirty="0"/>
              <a:t>COMISIÓN NACIONAL DE AUDITORÍA DE MORTALIDAD MATERNA Y PERINATAL (2011)</a:t>
            </a:r>
          </a:p>
          <a:p>
            <a:endParaRPr lang="es-ES" dirty="0"/>
          </a:p>
          <a:p>
            <a:r>
              <a:rPr lang="es-ES" dirty="0"/>
              <a:t>MONITOREO MORBILIDAD MATERNA GRAVE</a:t>
            </a:r>
          </a:p>
        </p:txBody>
      </p:sp>
    </p:spTree>
    <p:extLst>
      <p:ext uri="{BB962C8B-B14F-4D97-AF65-F5344CB8AC3E}">
        <p14:creationId xmlns:p14="http://schemas.microsoft.com/office/powerpoint/2010/main" val="41398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8_Office Theme">
  <a:themeElements>
    <a:clrScheme name="1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MINSA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6600"/>
      </a:accent2>
      <a:accent3>
        <a:srgbClr val="FF0000"/>
      </a:accent3>
      <a:accent4>
        <a:srgbClr val="1F497D"/>
      </a:accent4>
      <a:accent5>
        <a:srgbClr val="4BACC6"/>
      </a:accent5>
      <a:accent6>
        <a:srgbClr val="10A884"/>
      </a:accent6>
      <a:hlink>
        <a:srgbClr val="99FF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0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Verdana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8520</TotalTime>
  <Words>376</Words>
  <Application>Microsoft Office PowerPoint</Application>
  <PresentationFormat>Presentación en pantalla (4:3)</PresentationFormat>
  <Paragraphs>140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Calibri</vt:lpstr>
      <vt:lpstr>Tahoma</vt:lpstr>
      <vt:lpstr>Verdana</vt:lpstr>
      <vt:lpstr>8_Office Theme</vt:lpstr>
      <vt:lpstr>18_Office Theme</vt:lpstr>
      <vt:lpstr>9_Office Theme</vt:lpstr>
      <vt:lpstr>1_Office Theme</vt:lpstr>
      <vt:lpstr>10_Office Theme</vt:lpstr>
      <vt:lpstr>Office Theme</vt:lpstr>
      <vt:lpstr>CATEGORIZACIÓN DEL RIESGO  EN  CONTROL PRENATAL</vt:lpstr>
      <vt:lpstr>      EPIDEMIOLOGÍA</vt:lpstr>
      <vt:lpstr>    NATALIDAD</vt:lpstr>
      <vt:lpstr>¿Qué pasó con la mortalidad materna?</vt:lpstr>
      <vt:lpstr> MORTALIDAD MATERNA EN LOS ÚLTIMOS 20 AÑOS</vt:lpstr>
      <vt:lpstr>   ESTABILIZACIÓN  DE MORTALIDAD MATERNA</vt:lpstr>
      <vt:lpstr>    MORTALIDAD MATERNA SEGÚN EDAD</vt:lpstr>
      <vt:lpstr>EDAD MATERNA, MORTALIDAD MATERNA Y PERINATAL</vt:lpstr>
      <vt:lpstr>  ESTRATEGIAS</vt:lpstr>
      <vt:lpstr> SALUD MATERNO - PERINATAL</vt:lpstr>
      <vt:lpstr>   MORTALIDAD MATERNA SEGÚN CAUSA, 2011</vt:lpstr>
      <vt:lpstr>  MORTALIDAD MATERNA SEGÚN CAUSA, 2012</vt:lpstr>
      <vt:lpstr>  CAUSAS MORTALIDAD MATERNA USA</vt:lpstr>
      <vt:lpstr>   MORTALIDAD  INFANTIL</vt:lpstr>
      <vt:lpstr>  CUIDADOS (CONTROL) PRENATAL</vt:lpstr>
      <vt:lpstr> CICLO VITAL:  IMPORTANCIA DEL CURSO DE VIDA</vt:lpstr>
      <vt:lpstr>   ASIGNACIÓN  DEL RIESGO</vt:lpstr>
      <vt:lpstr>   ASIGNACIÓN  DEL RIESGO</vt:lpstr>
      <vt:lpstr>   ASIGNACIÓN  DEL RIESGO</vt:lpstr>
      <vt:lpstr>Presentación de PowerPoint</vt:lpstr>
      <vt:lpstr> Criterios de derivación a nivel secundario o terciario </vt:lpstr>
      <vt:lpstr> Criterios de derivación a nivel secundario o terciario </vt:lpstr>
      <vt:lpstr>  PERIORICIDAD DEL CONTROL PRENATAL</vt:lpstr>
      <vt:lpstr>Control Prenatal-Modelo de Pirámide Invertida </vt:lpstr>
      <vt:lpstr>Graciass</vt:lpstr>
    </vt:vector>
  </TitlesOfParts>
  <Company>Propietario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pzitko</dc:creator>
  <cp:lastModifiedBy>Ana Espinoza</cp:lastModifiedBy>
  <cp:revision>597</cp:revision>
  <cp:lastPrinted>2013-04-23T17:42:49Z</cp:lastPrinted>
  <dcterms:created xsi:type="dcterms:W3CDTF">2010-12-20T13:41:55Z</dcterms:created>
  <dcterms:modified xsi:type="dcterms:W3CDTF">2019-06-06T21:01:05Z</dcterms:modified>
</cp:coreProperties>
</file>